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2" r:id="rId5"/>
    <p:sldId id="261" r:id="rId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75" autoAdjust="0"/>
    <p:restoredTop sz="94632" autoAdjust="0"/>
  </p:normalViewPr>
  <p:slideViewPr>
    <p:cSldViewPr snapToGrid="0">
      <p:cViewPr varScale="1">
        <p:scale>
          <a:sx n="78" d="100"/>
          <a:sy n="78" d="100"/>
        </p:scale>
        <p:origin x="614"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993A63-0448-4B15-B20F-3636C1BEA2AC}"/>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DCD37764-9A01-4932-9133-F3A12BF133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433B04C5-4E1F-4C0F-9B75-8F11B0B35684}"/>
              </a:ext>
            </a:extLst>
          </p:cNvPr>
          <p:cNvSpPr>
            <a:spLocks noGrp="1"/>
          </p:cNvSpPr>
          <p:nvPr>
            <p:ph type="dt" sz="half" idx="10"/>
          </p:nvPr>
        </p:nvSpPr>
        <p:spPr/>
        <p:txBody>
          <a:bodyPr/>
          <a:lstStyle/>
          <a:p>
            <a:fld id="{3B36283F-1A2D-4B1E-A36D-9545A3438627}" type="datetimeFigureOut">
              <a:rPr lang="cs-CZ" smtClean="0"/>
              <a:t>16.10.2022</a:t>
            </a:fld>
            <a:endParaRPr lang="cs-CZ"/>
          </a:p>
        </p:txBody>
      </p:sp>
      <p:sp>
        <p:nvSpPr>
          <p:cNvPr id="5" name="Zástupný symbol pro zápatí 4">
            <a:extLst>
              <a:ext uri="{FF2B5EF4-FFF2-40B4-BE49-F238E27FC236}">
                <a16:creationId xmlns:a16="http://schemas.microsoft.com/office/drawing/2014/main" id="{3408263D-774E-4F59-A855-A2575AE1F4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2474D95-450E-494B-A37E-2A800BE142A1}"/>
              </a:ext>
            </a:extLst>
          </p:cNvPr>
          <p:cNvSpPr>
            <a:spLocks noGrp="1"/>
          </p:cNvSpPr>
          <p:nvPr>
            <p:ph type="sldNum" sz="quarter" idx="12"/>
          </p:nvPr>
        </p:nvSpPr>
        <p:spPr/>
        <p:txBody>
          <a:bodyPr/>
          <a:lstStyle/>
          <a:p>
            <a:fld id="{17070182-F6CF-496E-B139-EC80F7F4698D}" type="slidenum">
              <a:rPr lang="cs-CZ" smtClean="0"/>
              <a:t>‹#›</a:t>
            </a:fld>
            <a:endParaRPr lang="cs-CZ"/>
          </a:p>
        </p:txBody>
      </p:sp>
    </p:spTree>
    <p:extLst>
      <p:ext uri="{BB962C8B-B14F-4D97-AF65-F5344CB8AC3E}">
        <p14:creationId xmlns:p14="http://schemas.microsoft.com/office/powerpoint/2010/main" val="1683722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4A8645-D911-4FBE-A79B-414020E1EBE3}"/>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3A032192-120A-4C89-9EB5-8858B299747B}"/>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5DD08E5-2C5D-4636-8CF7-24717D60C879}"/>
              </a:ext>
            </a:extLst>
          </p:cNvPr>
          <p:cNvSpPr>
            <a:spLocks noGrp="1"/>
          </p:cNvSpPr>
          <p:nvPr>
            <p:ph type="dt" sz="half" idx="10"/>
          </p:nvPr>
        </p:nvSpPr>
        <p:spPr/>
        <p:txBody>
          <a:bodyPr/>
          <a:lstStyle/>
          <a:p>
            <a:fld id="{3B36283F-1A2D-4B1E-A36D-9545A3438627}" type="datetimeFigureOut">
              <a:rPr lang="cs-CZ" smtClean="0"/>
              <a:t>16.10.2022</a:t>
            </a:fld>
            <a:endParaRPr lang="cs-CZ"/>
          </a:p>
        </p:txBody>
      </p:sp>
      <p:sp>
        <p:nvSpPr>
          <p:cNvPr id="5" name="Zástupný symbol pro zápatí 4">
            <a:extLst>
              <a:ext uri="{FF2B5EF4-FFF2-40B4-BE49-F238E27FC236}">
                <a16:creationId xmlns:a16="http://schemas.microsoft.com/office/drawing/2014/main" id="{73FADBA3-CA01-41C8-83E3-83BC79D0BC4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25B5E32-0963-4DFB-9CAD-A1AEDE0C7584}"/>
              </a:ext>
            </a:extLst>
          </p:cNvPr>
          <p:cNvSpPr>
            <a:spLocks noGrp="1"/>
          </p:cNvSpPr>
          <p:nvPr>
            <p:ph type="sldNum" sz="quarter" idx="12"/>
          </p:nvPr>
        </p:nvSpPr>
        <p:spPr/>
        <p:txBody>
          <a:bodyPr/>
          <a:lstStyle/>
          <a:p>
            <a:fld id="{17070182-F6CF-496E-B139-EC80F7F4698D}" type="slidenum">
              <a:rPr lang="cs-CZ" smtClean="0"/>
              <a:t>‹#›</a:t>
            </a:fld>
            <a:endParaRPr lang="cs-CZ"/>
          </a:p>
        </p:txBody>
      </p:sp>
    </p:spTree>
    <p:extLst>
      <p:ext uri="{BB962C8B-B14F-4D97-AF65-F5344CB8AC3E}">
        <p14:creationId xmlns:p14="http://schemas.microsoft.com/office/powerpoint/2010/main" val="3377795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C59E2B8A-6CB4-4568-95E6-E06E77E49C8E}"/>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7DB4D25D-F783-4607-8C42-348C5D65947C}"/>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177DF93-E49A-4149-A9D0-5FD0FC785E25}"/>
              </a:ext>
            </a:extLst>
          </p:cNvPr>
          <p:cNvSpPr>
            <a:spLocks noGrp="1"/>
          </p:cNvSpPr>
          <p:nvPr>
            <p:ph type="dt" sz="half" idx="10"/>
          </p:nvPr>
        </p:nvSpPr>
        <p:spPr/>
        <p:txBody>
          <a:bodyPr/>
          <a:lstStyle/>
          <a:p>
            <a:fld id="{3B36283F-1A2D-4B1E-A36D-9545A3438627}" type="datetimeFigureOut">
              <a:rPr lang="cs-CZ" smtClean="0"/>
              <a:t>16.10.2022</a:t>
            </a:fld>
            <a:endParaRPr lang="cs-CZ"/>
          </a:p>
        </p:txBody>
      </p:sp>
      <p:sp>
        <p:nvSpPr>
          <p:cNvPr id="5" name="Zástupný symbol pro zápatí 4">
            <a:extLst>
              <a:ext uri="{FF2B5EF4-FFF2-40B4-BE49-F238E27FC236}">
                <a16:creationId xmlns:a16="http://schemas.microsoft.com/office/drawing/2014/main" id="{C2F161F3-1CE8-44FA-B20B-0D51F6DBA79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4C81CB7-26A0-4B35-9234-647F66396503}"/>
              </a:ext>
            </a:extLst>
          </p:cNvPr>
          <p:cNvSpPr>
            <a:spLocks noGrp="1"/>
          </p:cNvSpPr>
          <p:nvPr>
            <p:ph type="sldNum" sz="quarter" idx="12"/>
          </p:nvPr>
        </p:nvSpPr>
        <p:spPr/>
        <p:txBody>
          <a:bodyPr/>
          <a:lstStyle/>
          <a:p>
            <a:fld id="{17070182-F6CF-496E-B139-EC80F7F4698D}" type="slidenum">
              <a:rPr lang="cs-CZ" smtClean="0"/>
              <a:t>‹#›</a:t>
            </a:fld>
            <a:endParaRPr lang="cs-CZ"/>
          </a:p>
        </p:txBody>
      </p:sp>
    </p:spTree>
    <p:extLst>
      <p:ext uri="{BB962C8B-B14F-4D97-AF65-F5344CB8AC3E}">
        <p14:creationId xmlns:p14="http://schemas.microsoft.com/office/powerpoint/2010/main" val="2146029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FAEAB9-19BF-4D6D-A80E-246912A53B4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1BF7F15-454A-4F58-858E-4A9F90A5C78E}"/>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35448BB-8232-4E01-BFED-418A23433C66}"/>
              </a:ext>
            </a:extLst>
          </p:cNvPr>
          <p:cNvSpPr>
            <a:spLocks noGrp="1"/>
          </p:cNvSpPr>
          <p:nvPr>
            <p:ph type="dt" sz="half" idx="10"/>
          </p:nvPr>
        </p:nvSpPr>
        <p:spPr/>
        <p:txBody>
          <a:bodyPr/>
          <a:lstStyle/>
          <a:p>
            <a:fld id="{3B36283F-1A2D-4B1E-A36D-9545A3438627}" type="datetimeFigureOut">
              <a:rPr lang="cs-CZ" smtClean="0"/>
              <a:t>16.10.2022</a:t>
            </a:fld>
            <a:endParaRPr lang="cs-CZ"/>
          </a:p>
        </p:txBody>
      </p:sp>
      <p:sp>
        <p:nvSpPr>
          <p:cNvPr id="5" name="Zástupný symbol pro zápatí 4">
            <a:extLst>
              <a:ext uri="{FF2B5EF4-FFF2-40B4-BE49-F238E27FC236}">
                <a16:creationId xmlns:a16="http://schemas.microsoft.com/office/drawing/2014/main" id="{EC01378D-FB65-4279-8A7F-F19D94BAD30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298F099-EC8D-49CB-90A7-F3D9E38A3C9A}"/>
              </a:ext>
            </a:extLst>
          </p:cNvPr>
          <p:cNvSpPr>
            <a:spLocks noGrp="1"/>
          </p:cNvSpPr>
          <p:nvPr>
            <p:ph type="sldNum" sz="quarter" idx="12"/>
          </p:nvPr>
        </p:nvSpPr>
        <p:spPr/>
        <p:txBody>
          <a:bodyPr/>
          <a:lstStyle/>
          <a:p>
            <a:fld id="{17070182-F6CF-496E-B139-EC80F7F4698D}" type="slidenum">
              <a:rPr lang="cs-CZ" smtClean="0"/>
              <a:t>‹#›</a:t>
            </a:fld>
            <a:endParaRPr lang="cs-CZ"/>
          </a:p>
        </p:txBody>
      </p:sp>
    </p:spTree>
    <p:extLst>
      <p:ext uri="{BB962C8B-B14F-4D97-AF65-F5344CB8AC3E}">
        <p14:creationId xmlns:p14="http://schemas.microsoft.com/office/powerpoint/2010/main" val="2738054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10E9F3-94E6-433E-B494-E2275B8F2C4B}"/>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2846C0B9-EC35-443B-870E-EF15B5587E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8AD16086-1783-495E-A46B-3587E974CCAE}"/>
              </a:ext>
            </a:extLst>
          </p:cNvPr>
          <p:cNvSpPr>
            <a:spLocks noGrp="1"/>
          </p:cNvSpPr>
          <p:nvPr>
            <p:ph type="dt" sz="half" idx="10"/>
          </p:nvPr>
        </p:nvSpPr>
        <p:spPr/>
        <p:txBody>
          <a:bodyPr/>
          <a:lstStyle/>
          <a:p>
            <a:fld id="{3B36283F-1A2D-4B1E-A36D-9545A3438627}" type="datetimeFigureOut">
              <a:rPr lang="cs-CZ" smtClean="0"/>
              <a:t>16.10.2022</a:t>
            </a:fld>
            <a:endParaRPr lang="cs-CZ"/>
          </a:p>
        </p:txBody>
      </p:sp>
      <p:sp>
        <p:nvSpPr>
          <p:cNvPr id="5" name="Zástupný symbol pro zápatí 4">
            <a:extLst>
              <a:ext uri="{FF2B5EF4-FFF2-40B4-BE49-F238E27FC236}">
                <a16:creationId xmlns:a16="http://schemas.microsoft.com/office/drawing/2014/main" id="{6396E578-80C2-4C45-B6F2-4C54626C090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CD49E6B-2A7C-40DD-8936-B4C28902C40F}"/>
              </a:ext>
            </a:extLst>
          </p:cNvPr>
          <p:cNvSpPr>
            <a:spLocks noGrp="1"/>
          </p:cNvSpPr>
          <p:nvPr>
            <p:ph type="sldNum" sz="quarter" idx="12"/>
          </p:nvPr>
        </p:nvSpPr>
        <p:spPr/>
        <p:txBody>
          <a:bodyPr/>
          <a:lstStyle/>
          <a:p>
            <a:fld id="{17070182-F6CF-496E-B139-EC80F7F4698D}" type="slidenum">
              <a:rPr lang="cs-CZ" smtClean="0"/>
              <a:t>‹#›</a:t>
            </a:fld>
            <a:endParaRPr lang="cs-CZ"/>
          </a:p>
        </p:txBody>
      </p:sp>
    </p:spTree>
    <p:extLst>
      <p:ext uri="{BB962C8B-B14F-4D97-AF65-F5344CB8AC3E}">
        <p14:creationId xmlns:p14="http://schemas.microsoft.com/office/powerpoint/2010/main" val="76243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21C079-5E10-49DA-8B6A-EAD59BFA125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376F05C-4081-4AA9-9317-2DA607702618}"/>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A3F70718-6F53-4512-BB1F-9241B22AC502}"/>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DC85456F-1D74-46FD-86E7-C709826F152E}"/>
              </a:ext>
            </a:extLst>
          </p:cNvPr>
          <p:cNvSpPr>
            <a:spLocks noGrp="1"/>
          </p:cNvSpPr>
          <p:nvPr>
            <p:ph type="dt" sz="half" idx="10"/>
          </p:nvPr>
        </p:nvSpPr>
        <p:spPr/>
        <p:txBody>
          <a:bodyPr/>
          <a:lstStyle/>
          <a:p>
            <a:fld id="{3B36283F-1A2D-4B1E-A36D-9545A3438627}" type="datetimeFigureOut">
              <a:rPr lang="cs-CZ" smtClean="0"/>
              <a:t>16.10.2022</a:t>
            </a:fld>
            <a:endParaRPr lang="cs-CZ"/>
          </a:p>
        </p:txBody>
      </p:sp>
      <p:sp>
        <p:nvSpPr>
          <p:cNvPr id="6" name="Zástupný symbol pro zápatí 5">
            <a:extLst>
              <a:ext uri="{FF2B5EF4-FFF2-40B4-BE49-F238E27FC236}">
                <a16:creationId xmlns:a16="http://schemas.microsoft.com/office/drawing/2014/main" id="{33675021-2DFE-4B43-B43B-03026878403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15AB57B-538D-4388-9D05-DCDF5213D7C0}"/>
              </a:ext>
            </a:extLst>
          </p:cNvPr>
          <p:cNvSpPr>
            <a:spLocks noGrp="1"/>
          </p:cNvSpPr>
          <p:nvPr>
            <p:ph type="sldNum" sz="quarter" idx="12"/>
          </p:nvPr>
        </p:nvSpPr>
        <p:spPr/>
        <p:txBody>
          <a:bodyPr/>
          <a:lstStyle/>
          <a:p>
            <a:fld id="{17070182-F6CF-496E-B139-EC80F7F4698D}" type="slidenum">
              <a:rPr lang="cs-CZ" smtClean="0"/>
              <a:t>‹#›</a:t>
            </a:fld>
            <a:endParaRPr lang="cs-CZ"/>
          </a:p>
        </p:txBody>
      </p:sp>
    </p:spTree>
    <p:extLst>
      <p:ext uri="{BB962C8B-B14F-4D97-AF65-F5344CB8AC3E}">
        <p14:creationId xmlns:p14="http://schemas.microsoft.com/office/powerpoint/2010/main" val="3882299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254F67-B3A2-48B7-9135-E69A2508DB80}"/>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2A5FF38D-E32B-48E5-95F7-DB233A202B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95FF46E9-6AE6-4920-8012-4622CCB11726}"/>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E0916FC9-737F-4515-A5A4-DF404288B3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244ECC2F-B584-4736-92E8-14E0723988C9}"/>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E4A76B70-03B9-417D-AF23-FF57B42A5647}"/>
              </a:ext>
            </a:extLst>
          </p:cNvPr>
          <p:cNvSpPr>
            <a:spLocks noGrp="1"/>
          </p:cNvSpPr>
          <p:nvPr>
            <p:ph type="dt" sz="half" idx="10"/>
          </p:nvPr>
        </p:nvSpPr>
        <p:spPr/>
        <p:txBody>
          <a:bodyPr/>
          <a:lstStyle/>
          <a:p>
            <a:fld id="{3B36283F-1A2D-4B1E-A36D-9545A3438627}" type="datetimeFigureOut">
              <a:rPr lang="cs-CZ" smtClean="0"/>
              <a:t>16.10.2022</a:t>
            </a:fld>
            <a:endParaRPr lang="cs-CZ"/>
          </a:p>
        </p:txBody>
      </p:sp>
      <p:sp>
        <p:nvSpPr>
          <p:cNvPr id="8" name="Zástupný symbol pro zápatí 7">
            <a:extLst>
              <a:ext uri="{FF2B5EF4-FFF2-40B4-BE49-F238E27FC236}">
                <a16:creationId xmlns:a16="http://schemas.microsoft.com/office/drawing/2014/main" id="{CAC27260-9359-464F-ACFA-4050A4FE7884}"/>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F474C649-CCCB-4AFB-98A3-2F96B05A0544}"/>
              </a:ext>
            </a:extLst>
          </p:cNvPr>
          <p:cNvSpPr>
            <a:spLocks noGrp="1"/>
          </p:cNvSpPr>
          <p:nvPr>
            <p:ph type="sldNum" sz="quarter" idx="12"/>
          </p:nvPr>
        </p:nvSpPr>
        <p:spPr/>
        <p:txBody>
          <a:bodyPr/>
          <a:lstStyle/>
          <a:p>
            <a:fld id="{17070182-F6CF-496E-B139-EC80F7F4698D}" type="slidenum">
              <a:rPr lang="cs-CZ" smtClean="0"/>
              <a:t>‹#›</a:t>
            </a:fld>
            <a:endParaRPr lang="cs-CZ"/>
          </a:p>
        </p:txBody>
      </p:sp>
    </p:spTree>
    <p:extLst>
      <p:ext uri="{BB962C8B-B14F-4D97-AF65-F5344CB8AC3E}">
        <p14:creationId xmlns:p14="http://schemas.microsoft.com/office/powerpoint/2010/main" val="1728057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A88359-86A4-4DA2-A3C6-8C53AAF97C6D}"/>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5798A7FD-38ED-482B-B2BE-81469846CD39}"/>
              </a:ext>
            </a:extLst>
          </p:cNvPr>
          <p:cNvSpPr>
            <a:spLocks noGrp="1"/>
          </p:cNvSpPr>
          <p:nvPr>
            <p:ph type="dt" sz="half" idx="10"/>
          </p:nvPr>
        </p:nvSpPr>
        <p:spPr/>
        <p:txBody>
          <a:bodyPr/>
          <a:lstStyle/>
          <a:p>
            <a:fld id="{3B36283F-1A2D-4B1E-A36D-9545A3438627}" type="datetimeFigureOut">
              <a:rPr lang="cs-CZ" smtClean="0"/>
              <a:t>16.10.2022</a:t>
            </a:fld>
            <a:endParaRPr lang="cs-CZ"/>
          </a:p>
        </p:txBody>
      </p:sp>
      <p:sp>
        <p:nvSpPr>
          <p:cNvPr id="4" name="Zástupný symbol pro zápatí 3">
            <a:extLst>
              <a:ext uri="{FF2B5EF4-FFF2-40B4-BE49-F238E27FC236}">
                <a16:creationId xmlns:a16="http://schemas.microsoft.com/office/drawing/2014/main" id="{D2F39E79-BF57-4BA8-9691-374ADBE4AB0D}"/>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93995BA-6D4A-4726-9CF3-2497EDB32208}"/>
              </a:ext>
            </a:extLst>
          </p:cNvPr>
          <p:cNvSpPr>
            <a:spLocks noGrp="1"/>
          </p:cNvSpPr>
          <p:nvPr>
            <p:ph type="sldNum" sz="quarter" idx="12"/>
          </p:nvPr>
        </p:nvSpPr>
        <p:spPr/>
        <p:txBody>
          <a:bodyPr/>
          <a:lstStyle/>
          <a:p>
            <a:fld id="{17070182-F6CF-496E-B139-EC80F7F4698D}" type="slidenum">
              <a:rPr lang="cs-CZ" smtClean="0"/>
              <a:t>‹#›</a:t>
            </a:fld>
            <a:endParaRPr lang="cs-CZ"/>
          </a:p>
        </p:txBody>
      </p:sp>
    </p:spTree>
    <p:extLst>
      <p:ext uri="{BB962C8B-B14F-4D97-AF65-F5344CB8AC3E}">
        <p14:creationId xmlns:p14="http://schemas.microsoft.com/office/powerpoint/2010/main" val="3220839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6D7CD6C-FAC6-4D12-98E6-57EB6A15AC05}"/>
              </a:ext>
            </a:extLst>
          </p:cNvPr>
          <p:cNvSpPr>
            <a:spLocks noGrp="1"/>
          </p:cNvSpPr>
          <p:nvPr>
            <p:ph type="dt" sz="half" idx="10"/>
          </p:nvPr>
        </p:nvSpPr>
        <p:spPr/>
        <p:txBody>
          <a:bodyPr/>
          <a:lstStyle/>
          <a:p>
            <a:fld id="{3B36283F-1A2D-4B1E-A36D-9545A3438627}" type="datetimeFigureOut">
              <a:rPr lang="cs-CZ" smtClean="0"/>
              <a:t>16.10.2022</a:t>
            </a:fld>
            <a:endParaRPr lang="cs-CZ"/>
          </a:p>
        </p:txBody>
      </p:sp>
      <p:sp>
        <p:nvSpPr>
          <p:cNvPr id="3" name="Zástupný symbol pro zápatí 2">
            <a:extLst>
              <a:ext uri="{FF2B5EF4-FFF2-40B4-BE49-F238E27FC236}">
                <a16:creationId xmlns:a16="http://schemas.microsoft.com/office/drawing/2014/main" id="{50AF6983-0D9A-4BDB-A4AF-746CFF0C987F}"/>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75BA7602-F1FC-4A53-AB06-01A3A76D142F}"/>
              </a:ext>
            </a:extLst>
          </p:cNvPr>
          <p:cNvSpPr>
            <a:spLocks noGrp="1"/>
          </p:cNvSpPr>
          <p:nvPr>
            <p:ph type="sldNum" sz="quarter" idx="12"/>
          </p:nvPr>
        </p:nvSpPr>
        <p:spPr/>
        <p:txBody>
          <a:bodyPr/>
          <a:lstStyle/>
          <a:p>
            <a:fld id="{17070182-F6CF-496E-B139-EC80F7F4698D}" type="slidenum">
              <a:rPr lang="cs-CZ" smtClean="0"/>
              <a:t>‹#›</a:t>
            </a:fld>
            <a:endParaRPr lang="cs-CZ"/>
          </a:p>
        </p:txBody>
      </p:sp>
    </p:spTree>
    <p:extLst>
      <p:ext uri="{BB962C8B-B14F-4D97-AF65-F5344CB8AC3E}">
        <p14:creationId xmlns:p14="http://schemas.microsoft.com/office/powerpoint/2010/main" val="2532714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222A8A-E108-49B5-98EF-B9B33C35933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8946E777-F6BC-4274-9468-E24BC1A83B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B3A81534-CFD7-4FF6-BB16-562C104ACF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3A4667E-A65F-4BF0-9D59-B8310C8BC6E9}"/>
              </a:ext>
            </a:extLst>
          </p:cNvPr>
          <p:cNvSpPr>
            <a:spLocks noGrp="1"/>
          </p:cNvSpPr>
          <p:nvPr>
            <p:ph type="dt" sz="half" idx="10"/>
          </p:nvPr>
        </p:nvSpPr>
        <p:spPr/>
        <p:txBody>
          <a:bodyPr/>
          <a:lstStyle/>
          <a:p>
            <a:fld id="{3B36283F-1A2D-4B1E-A36D-9545A3438627}" type="datetimeFigureOut">
              <a:rPr lang="cs-CZ" smtClean="0"/>
              <a:t>16.10.2022</a:t>
            </a:fld>
            <a:endParaRPr lang="cs-CZ"/>
          </a:p>
        </p:txBody>
      </p:sp>
      <p:sp>
        <p:nvSpPr>
          <p:cNvPr id="6" name="Zástupný symbol pro zápatí 5">
            <a:extLst>
              <a:ext uri="{FF2B5EF4-FFF2-40B4-BE49-F238E27FC236}">
                <a16:creationId xmlns:a16="http://schemas.microsoft.com/office/drawing/2014/main" id="{E0D84A39-68F1-48E4-9326-A22C3777B57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C2043CE-1418-4226-BDCE-C95BF2552E88}"/>
              </a:ext>
            </a:extLst>
          </p:cNvPr>
          <p:cNvSpPr>
            <a:spLocks noGrp="1"/>
          </p:cNvSpPr>
          <p:nvPr>
            <p:ph type="sldNum" sz="quarter" idx="12"/>
          </p:nvPr>
        </p:nvSpPr>
        <p:spPr/>
        <p:txBody>
          <a:bodyPr/>
          <a:lstStyle/>
          <a:p>
            <a:fld id="{17070182-F6CF-496E-B139-EC80F7F4698D}" type="slidenum">
              <a:rPr lang="cs-CZ" smtClean="0"/>
              <a:t>‹#›</a:t>
            </a:fld>
            <a:endParaRPr lang="cs-CZ"/>
          </a:p>
        </p:txBody>
      </p:sp>
    </p:spTree>
    <p:extLst>
      <p:ext uri="{BB962C8B-B14F-4D97-AF65-F5344CB8AC3E}">
        <p14:creationId xmlns:p14="http://schemas.microsoft.com/office/powerpoint/2010/main" val="136608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06C284-DF5E-4765-A133-AF584418224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13229A14-DAAC-4359-AE6B-A2A3A10AD0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7F238A79-0009-4212-96AF-3054534D32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93108276-8220-4675-BC90-784EA8CA4100}"/>
              </a:ext>
            </a:extLst>
          </p:cNvPr>
          <p:cNvSpPr>
            <a:spLocks noGrp="1"/>
          </p:cNvSpPr>
          <p:nvPr>
            <p:ph type="dt" sz="half" idx="10"/>
          </p:nvPr>
        </p:nvSpPr>
        <p:spPr/>
        <p:txBody>
          <a:bodyPr/>
          <a:lstStyle/>
          <a:p>
            <a:fld id="{3B36283F-1A2D-4B1E-A36D-9545A3438627}" type="datetimeFigureOut">
              <a:rPr lang="cs-CZ" smtClean="0"/>
              <a:t>16.10.2022</a:t>
            </a:fld>
            <a:endParaRPr lang="cs-CZ"/>
          </a:p>
        </p:txBody>
      </p:sp>
      <p:sp>
        <p:nvSpPr>
          <p:cNvPr id="6" name="Zástupný symbol pro zápatí 5">
            <a:extLst>
              <a:ext uri="{FF2B5EF4-FFF2-40B4-BE49-F238E27FC236}">
                <a16:creationId xmlns:a16="http://schemas.microsoft.com/office/drawing/2014/main" id="{B62C46CA-39BD-4011-B009-139147FAE06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85601F6-5409-43FA-8D57-7CA7460EA07F}"/>
              </a:ext>
            </a:extLst>
          </p:cNvPr>
          <p:cNvSpPr>
            <a:spLocks noGrp="1"/>
          </p:cNvSpPr>
          <p:nvPr>
            <p:ph type="sldNum" sz="quarter" idx="12"/>
          </p:nvPr>
        </p:nvSpPr>
        <p:spPr/>
        <p:txBody>
          <a:bodyPr/>
          <a:lstStyle/>
          <a:p>
            <a:fld id="{17070182-F6CF-496E-B139-EC80F7F4698D}" type="slidenum">
              <a:rPr lang="cs-CZ" smtClean="0"/>
              <a:t>‹#›</a:t>
            </a:fld>
            <a:endParaRPr lang="cs-CZ"/>
          </a:p>
        </p:txBody>
      </p:sp>
    </p:spTree>
    <p:extLst>
      <p:ext uri="{BB962C8B-B14F-4D97-AF65-F5344CB8AC3E}">
        <p14:creationId xmlns:p14="http://schemas.microsoft.com/office/powerpoint/2010/main" val="2500270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66E77CA5-C238-4DDE-8973-006420C763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D7310C6E-0756-4350-B509-65E79C1C3D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F50F183-096F-469E-BDA7-65415D45FB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36283F-1A2D-4B1E-A36D-9545A3438627}" type="datetimeFigureOut">
              <a:rPr lang="cs-CZ" smtClean="0"/>
              <a:t>16.10.2022</a:t>
            </a:fld>
            <a:endParaRPr lang="cs-CZ"/>
          </a:p>
        </p:txBody>
      </p:sp>
      <p:sp>
        <p:nvSpPr>
          <p:cNvPr id="5" name="Zástupný symbol pro zápatí 4">
            <a:extLst>
              <a:ext uri="{FF2B5EF4-FFF2-40B4-BE49-F238E27FC236}">
                <a16:creationId xmlns:a16="http://schemas.microsoft.com/office/drawing/2014/main" id="{77551D97-9A8B-4BA4-B545-2E04FFE73F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EC3AF741-4B2F-446B-B0CF-22A51E956A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070182-F6CF-496E-B139-EC80F7F4698D}" type="slidenum">
              <a:rPr lang="cs-CZ" smtClean="0"/>
              <a:t>‹#›</a:t>
            </a:fld>
            <a:endParaRPr lang="cs-CZ"/>
          </a:p>
        </p:txBody>
      </p:sp>
    </p:spTree>
    <p:extLst>
      <p:ext uri="{BB962C8B-B14F-4D97-AF65-F5344CB8AC3E}">
        <p14:creationId xmlns:p14="http://schemas.microsoft.com/office/powerpoint/2010/main" val="34688854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81077BA8-01DE-4BBC-87ED-85A5103597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823" y="527879"/>
            <a:ext cx="4533152" cy="905158"/>
          </a:xfrm>
          <a:prstGeom prst="rect">
            <a:avLst/>
          </a:prstGeom>
        </p:spPr>
      </p:pic>
      <p:pic>
        <p:nvPicPr>
          <p:cNvPr id="8" name="Obrázek 7" descr="Obsah obrázku text&#10;&#10;Popis byl vytvořen automaticky">
            <a:extLst>
              <a:ext uri="{FF2B5EF4-FFF2-40B4-BE49-F238E27FC236}">
                <a16:creationId xmlns:a16="http://schemas.microsoft.com/office/drawing/2014/main" id="{CE9E5657-1CD2-4078-8394-52C1466005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1097" y="359021"/>
            <a:ext cx="1074016" cy="1074016"/>
          </a:xfrm>
          <a:prstGeom prst="rect">
            <a:avLst/>
          </a:prstGeom>
        </p:spPr>
      </p:pic>
      <p:sp>
        <p:nvSpPr>
          <p:cNvPr id="10" name="TextovéPole 9">
            <a:extLst>
              <a:ext uri="{FF2B5EF4-FFF2-40B4-BE49-F238E27FC236}">
                <a16:creationId xmlns:a16="http://schemas.microsoft.com/office/drawing/2014/main" id="{62B82369-59D0-4C8D-B296-082F1F221240}"/>
              </a:ext>
            </a:extLst>
          </p:cNvPr>
          <p:cNvSpPr txBox="1"/>
          <p:nvPr/>
        </p:nvSpPr>
        <p:spPr>
          <a:xfrm>
            <a:off x="2107095" y="1823038"/>
            <a:ext cx="8488018" cy="4585871"/>
          </a:xfrm>
          <a:prstGeom prst="rect">
            <a:avLst/>
          </a:prstGeom>
          <a:noFill/>
        </p:spPr>
        <p:txBody>
          <a:bodyPr wrap="square">
            <a:spAutoFit/>
          </a:bodyPr>
          <a:lstStyle/>
          <a:p>
            <a:pPr algn="ctr"/>
            <a:r>
              <a:rPr lang="cs-CZ" sz="3600" dirty="0"/>
              <a:t>OP PPR, Základní škola s RVJ Bronzová, Inkluze v ZŠ Bronzová II.</a:t>
            </a:r>
          </a:p>
          <a:p>
            <a:pPr algn="ctr"/>
            <a:endParaRPr lang="cs-CZ" sz="3600" b="1" dirty="0"/>
          </a:p>
          <a:p>
            <a:pPr algn="ctr"/>
            <a:r>
              <a:rPr lang="cs-CZ" sz="4800" b="1" dirty="0"/>
              <a:t>ŠVÉDSKO</a:t>
            </a:r>
          </a:p>
          <a:p>
            <a:pPr algn="ctr"/>
            <a:r>
              <a:rPr lang="cs-CZ" sz="3600" dirty="0"/>
              <a:t>14.9. – 17.9.2022</a:t>
            </a:r>
          </a:p>
          <a:p>
            <a:pPr algn="ctr"/>
            <a:endParaRPr lang="cs-CZ" sz="4400" b="1" dirty="0"/>
          </a:p>
          <a:p>
            <a:pPr algn="ctr"/>
            <a:r>
              <a:rPr lang="cs-CZ" sz="2800" dirty="0">
                <a:latin typeface="Calibri" panose="020F0502020204030204" pitchFamily="34" charset="0"/>
                <a:ea typeface="Times New Roman" panose="02020603050405020304" pitchFamily="18" charset="0"/>
                <a:cs typeface="Times New Roman" panose="02020603050405020304" pitchFamily="18" charset="0"/>
              </a:rPr>
              <a:t>Ing. Mária </a:t>
            </a:r>
            <a:r>
              <a:rPr lang="cs-CZ" sz="2800" dirty="0" err="1">
                <a:latin typeface="Calibri" panose="020F0502020204030204" pitchFamily="34" charset="0"/>
                <a:ea typeface="Times New Roman" panose="02020603050405020304" pitchFamily="18" charset="0"/>
                <a:cs typeface="Times New Roman" panose="02020603050405020304" pitchFamily="18" charset="0"/>
              </a:rPr>
              <a:t>Tajbrová</a:t>
            </a:r>
            <a:r>
              <a:rPr lang="cs-CZ" sz="2800" dirty="0">
                <a:effectLst/>
                <a:latin typeface="Calibri" panose="020F0502020204030204" pitchFamily="34" charset="0"/>
                <a:ea typeface="Times New Roman" panose="02020603050405020304" pitchFamily="18" charset="0"/>
                <a:cs typeface="Times New Roman" panose="02020603050405020304" pitchFamily="18" charset="0"/>
              </a:rPr>
              <a:t>, Mgr. </a:t>
            </a:r>
            <a:r>
              <a:rPr lang="cs-CZ" sz="2800" dirty="0">
                <a:latin typeface="Calibri" panose="020F0502020204030204" pitchFamily="34" charset="0"/>
                <a:ea typeface="Times New Roman" panose="02020603050405020304" pitchFamily="18" charset="0"/>
                <a:cs typeface="Times New Roman" panose="02020603050405020304" pitchFamily="18" charset="0"/>
              </a:rPr>
              <a:t>Dagmar </a:t>
            </a:r>
            <a:r>
              <a:rPr lang="cs-CZ" sz="2800" dirty="0" err="1">
                <a:latin typeface="Calibri" panose="020F0502020204030204" pitchFamily="34" charset="0"/>
                <a:ea typeface="Times New Roman" panose="02020603050405020304" pitchFamily="18" charset="0"/>
                <a:cs typeface="Times New Roman" panose="02020603050405020304" pitchFamily="18" charset="0"/>
              </a:rPr>
              <a:t>Lópezová</a:t>
            </a:r>
            <a:endParaRPr lang="cs-CZ" sz="28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r>
              <a:rPr lang="cs-CZ" sz="2800" dirty="0" err="1"/>
              <a:t>Skillingaryd</a:t>
            </a:r>
            <a:r>
              <a:rPr lang="cs-CZ" sz="2800" dirty="0">
                <a:effectLst/>
                <a:latin typeface="Calibri" panose="020F0502020204030204" pitchFamily="34" charset="0"/>
                <a:ea typeface="Times New Roman" panose="02020603050405020304" pitchFamily="18" charset="0"/>
                <a:cs typeface="Times New Roman" panose="02020603050405020304" pitchFamily="18" charset="0"/>
              </a:rPr>
              <a:t>, Švédsko</a:t>
            </a:r>
            <a:endParaRPr lang="cs-CZ" sz="2800" dirty="0"/>
          </a:p>
        </p:txBody>
      </p:sp>
    </p:spTree>
    <p:extLst>
      <p:ext uri="{BB962C8B-B14F-4D97-AF65-F5344CB8AC3E}">
        <p14:creationId xmlns:p14="http://schemas.microsoft.com/office/powerpoint/2010/main" val="3707935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lokTextu 1">
            <a:extLst>
              <a:ext uri="{FF2B5EF4-FFF2-40B4-BE49-F238E27FC236}">
                <a16:creationId xmlns:a16="http://schemas.microsoft.com/office/drawing/2014/main" id="{5274C97D-C4FD-465A-8BB6-96254774D1B3}"/>
              </a:ext>
            </a:extLst>
          </p:cNvPr>
          <p:cNvSpPr txBox="1"/>
          <p:nvPr/>
        </p:nvSpPr>
        <p:spPr>
          <a:xfrm>
            <a:off x="226684" y="176798"/>
            <a:ext cx="9917060" cy="6678751"/>
          </a:xfrm>
          <a:prstGeom prst="rect">
            <a:avLst/>
          </a:prstGeom>
          <a:noFill/>
        </p:spPr>
        <p:txBody>
          <a:bodyPr wrap="square" rtlCol="0">
            <a:spAutoFit/>
          </a:bodyPr>
          <a:lstStyle/>
          <a:p>
            <a:pPr algn="ctr"/>
            <a:r>
              <a:rPr lang="sk-SK" sz="3200" b="1" dirty="0"/>
              <a:t>ŠVÉDSKÉ</a:t>
            </a:r>
            <a:r>
              <a:rPr lang="cs-CZ" sz="3200" b="1" dirty="0"/>
              <a:t> ŠKOLSTVÍ</a:t>
            </a:r>
          </a:p>
          <a:p>
            <a:pPr algn="just"/>
            <a:endParaRPr lang="cs-CZ" sz="2800" dirty="0"/>
          </a:p>
          <a:p>
            <a:pPr marL="285750" indent="-285750" algn="just">
              <a:buFont typeface="Wingdings" panose="05000000000000000000" pitchFamily="2" charset="2"/>
              <a:buChar char="Ø"/>
            </a:pPr>
            <a:r>
              <a:rPr lang="cs-CZ" sz="1600" dirty="0"/>
              <a:t>Systém státních škol ve Švédsku zahrnuje jak povinné, tak volitelné vzdělávání. Volitelné vzdělání se dělí na víceletá gymnázia a municipální vzdělávání dospělých.</a:t>
            </a:r>
          </a:p>
          <a:p>
            <a:pPr algn="just"/>
            <a:endParaRPr lang="cs-CZ" sz="1600" dirty="0"/>
          </a:p>
          <a:p>
            <a:pPr marL="285750" indent="-285750">
              <a:buFont typeface="Wingdings" panose="05000000000000000000" pitchFamily="2" charset="2"/>
              <a:buChar char="Ø"/>
            </a:pPr>
            <a:r>
              <a:rPr lang="cs-CZ" sz="1600" dirty="0"/>
              <a:t>Povinná devítiletá školní docházka je určena všem dětem od sedmi do šestnácti let. Pokud se rodiče rozhodnou, děti mohou začít chodit do školy již od šesti let. Nepovinná předškolní třída spadá pod základní školství a navštěvuje ji většina šestiletých dětí.</a:t>
            </a:r>
          </a:p>
          <a:p>
            <a:pPr marL="285750" indent="-285750">
              <a:buFont typeface="Wingdings" panose="05000000000000000000" pitchFamily="2" charset="2"/>
              <a:buChar char="Ø"/>
            </a:pPr>
            <a:r>
              <a:rPr lang="cs-CZ" sz="1600" dirty="0"/>
              <a:t>Základní vzdělávání je rozděleno do tří částí (1. – 3. ročník, 4. – 6. ročník, 7. – 9. ročník). Každá část je ukončena celoplošným testováním, které je do 6. ročníku hodnoceno ústně a ve vyšších ročnících známkou (A – F)</a:t>
            </a:r>
          </a:p>
          <a:p>
            <a:pPr marL="285750" indent="-285750">
              <a:buFont typeface="Wingdings" panose="05000000000000000000" pitchFamily="2" charset="2"/>
              <a:buChar char="Ø"/>
            </a:pPr>
            <a:endParaRPr lang="cs-CZ" sz="1600" dirty="0"/>
          </a:p>
          <a:p>
            <a:pPr marL="285750" indent="-285750">
              <a:buFont typeface="Wingdings" panose="05000000000000000000" pitchFamily="2" charset="2"/>
              <a:buChar char="Ø"/>
            </a:pPr>
            <a:r>
              <a:rPr lang="cs-CZ" sz="1600" dirty="0"/>
              <a:t>Víceletá gymnázia jsou rozdělena do 16 let trvajících národních programů, jejichž záměrem je co nejvšeobecnější vzdělání a získání schopností pro pokračování ve vzdělání univerzitní formou. Prakticky všechny děti pokračují z prvního stupně na víceleté gymnázium, přičemž tento stupeň shodně absolvují během tří let. Mladí lidé mohou vstoupit na gymnázium až do dvaceti let. </a:t>
            </a:r>
          </a:p>
          <a:p>
            <a:pPr marL="285750" indent="-285750">
              <a:buFont typeface="Wingdings" panose="05000000000000000000" pitchFamily="2" charset="2"/>
              <a:buChar char="Ø"/>
            </a:pPr>
            <a:endParaRPr lang="cs-CZ" sz="1600" dirty="0"/>
          </a:p>
          <a:p>
            <a:pPr marL="285750" indent="-285750">
              <a:buFont typeface="Wingdings" panose="05000000000000000000" pitchFamily="2" charset="2"/>
              <a:buChar char="Ø"/>
            </a:pPr>
            <a:r>
              <a:rPr lang="cs-CZ" sz="1600" dirty="0"/>
              <a:t>Přibližně čtvrtina studentů pokračuje ve vzdělávání univerzitní formou, a to v průběhu tří let po ukončení víceletého gymnázia. Univerzity jsou soustředěny ve dvaceti vzdělávacích centrech, zahrnujících celé území Švédska.</a:t>
            </a:r>
          </a:p>
          <a:p>
            <a:pPr marL="285750" indent="-285750">
              <a:buFont typeface="Wingdings" panose="05000000000000000000" pitchFamily="2" charset="2"/>
              <a:buChar char="Ø"/>
            </a:pPr>
            <a:endParaRPr lang="cs-CZ" sz="1600" dirty="0"/>
          </a:p>
          <a:p>
            <a:pPr marL="342900" indent="-342900">
              <a:buFont typeface="Wingdings" panose="05000000000000000000" pitchFamily="2" charset="2"/>
              <a:buChar char="Ø"/>
            </a:pPr>
            <a:r>
              <a:rPr lang="cs-CZ" sz="1600" dirty="0">
                <a:cs typeface="Calibri" panose="020F0502020204030204" pitchFamily="34" charset="0"/>
              </a:rPr>
              <a:t>Všichni žáci dostávají zdarma veškeré učební pomůcky včetně laptopů.</a:t>
            </a:r>
          </a:p>
          <a:p>
            <a:pPr marL="342900" indent="-342900">
              <a:buFont typeface="Wingdings" panose="05000000000000000000" pitchFamily="2" charset="2"/>
              <a:buChar char="Ø"/>
            </a:pPr>
            <a:endParaRPr lang="cs-CZ" sz="1600" dirty="0">
              <a:cs typeface="Calibri" panose="020F0502020204030204" pitchFamily="34" charset="0"/>
            </a:endParaRPr>
          </a:p>
          <a:p>
            <a:pPr marL="342900" indent="-342900">
              <a:buFont typeface="Wingdings" panose="05000000000000000000" pitchFamily="2" charset="2"/>
              <a:buChar char="Ø"/>
            </a:pPr>
            <a:r>
              <a:rPr lang="cs-CZ" sz="1600" dirty="0">
                <a:cs typeface="Calibri" panose="020F0502020204030204" pitchFamily="34" charset="0"/>
              </a:rPr>
              <a:t>Obědy škola také poskytuje zdarma, a to formou bufetu. </a:t>
            </a:r>
          </a:p>
          <a:p>
            <a:pPr marL="285750" indent="-285750">
              <a:buFont typeface="Wingdings" panose="05000000000000000000" pitchFamily="2" charset="2"/>
              <a:buChar char="Ø"/>
            </a:pPr>
            <a:endParaRPr lang="cs-CZ" sz="1600" dirty="0"/>
          </a:p>
          <a:p>
            <a:pPr marL="285750" indent="-285750">
              <a:buFont typeface="Wingdings" panose="05000000000000000000" pitchFamily="2" charset="2"/>
              <a:buChar char="Ø"/>
            </a:pPr>
            <a:endParaRPr lang="cs-CZ" sz="1600" dirty="0"/>
          </a:p>
        </p:txBody>
      </p:sp>
      <p:pic>
        <p:nvPicPr>
          <p:cNvPr id="1026" name="Picture 2" descr="https://upload.wikimedia.org/wikipedia/commons/thumb/4/4c/Flag_of_Sweden.svg/1280px-Flag_of_Sweden.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43744" y="1"/>
            <a:ext cx="2048255" cy="12801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652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lokTextu 2">
            <a:extLst>
              <a:ext uri="{FF2B5EF4-FFF2-40B4-BE49-F238E27FC236}">
                <a16:creationId xmlns:a16="http://schemas.microsoft.com/office/drawing/2014/main" id="{92183EB3-9ECB-4880-825F-BB33D55F5B02}"/>
              </a:ext>
            </a:extLst>
          </p:cNvPr>
          <p:cNvSpPr txBox="1"/>
          <p:nvPr/>
        </p:nvSpPr>
        <p:spPr>
          <a:xfrm>
            <a:off x="184937" y="66591"/>
            <a:ext cx="8362716" cy="9756517"/>
          </a:xfrm>
          <a:prstGeom prst="rect">
            <a:avLst/>
          </a:prstGeom>
          <a:noFill/>
        </p:spPr>
        <p:txBody>
          <a:bodyPr wrap="square">
            <a:spAutoFit/>
          </a:bodyPr>
          <a:lstStyle/>
          <a:p>
            <a:pPr algn="ctr"/>
            <a:r>
              <a:rPr lang="cs-CZ" sz="2800" b="1" dirty="0" err="1"/>
              <a:t>Sörgårdsskolan</a:t>
            </a:r>
            <a:r>
              <a:rPr lang="cs-CZ" sz="2800" b="1" dirty="0"/>
              <a:t> - </a:t>
            </a:r>
            <a:r>
              <a:rPr lang="cs-CZ" sz="2800" b="1" dirty="0" err="1"/>
              <a:t>Skillingaryd</a:t>
            </a:r>
            <a:endParaRPr lang="cs-CZ" sz="2800" b="1" dirty="0"/>
          </a:p>
          <a:p>
            <a:pPr algn="ctr"/>
            <a:endParaRPr lang="cs-CZ" sz="1600" dirty="0">
              <a:cs typeface="Calibri" panose="020F0502020204030204" pitchFamily="34" charset="0"/>
            </a:endParaRPr>
          </a:p>
          <a:p>
            <a:pPr marL="285750" indent="-285750">
              <a:buFont typeface="Arial" panose="020B0604020202020204" pitchFamily="34" charset="0"/>
              <a:buChar char="•"/>
            </a:pPr>
            <a:r>
              <a:rPr lang="cs-CZ" sz="1600" dirty="0">
                <a:cs typeface="Calibri" panose="020F0502020204030204" pitchFamily="34" charset="0"/>
              </a:rPr>
              <a:t>Škola se nachází v malém městě </a:t>
            </a:r>
            <a:r>
              <a:rPr lang="cs-CZ" sz="1600" dirty="0" err="1"/>
              <a:t>Skillingaryd</a:t>
            </a:r>
            <a:r>
              <a:rPr lang="cs-CZ" sz="1600" dirty="0"/>
              <a:t>, je umístěna v přírodě na okraji města, v blízkosti lesa.</a:t>
            </a:r>
            <a:endParaRPr lang="cs-CZ" sz="1600" dirty="0">
              <a:cs typeface="Calibri" panose="020F0502020204030204" pitchFamily="34" charset="0"/>
            </a:endParaRPr>
          </a:p>
          <a:p>
            <a:r>
              <a:rPr lang="cs-CZ" sz="1600" dirty="0">
                <a:cs typeface="Calibri" panose="020F0502020204030204" pitchFamily="34" charset="0"/>
              </a:rPr>
              <a:t> </a:t>
            </a:r>
          </a:p>
          <a:p>
            <a:pPr marL="285750" indent="-285750">
              <a:buFont typeface="Arial" panose="020B0604020202020204" pitchFamily="34" charset="0"/>
              <a:buChar char="•"/>
            </a:pPr>
            <a:r>
              <a:rPr lang="cs-CZ" sz="1600" dirty="0">
                <a:cs typeface="Calibri" panose="020F0502020204030204" pitchFamily="34" charset="0"/>
              </a:rPr>
              <a:t>Je to státní škola s výukou od předškolní třídy až do 6. ročníku. </a:t>
            </a:r>
          </a:p>
          <a:p>
            <a:pPr marL="285750" indent="-285750">
              <a:buFont typeface="Arial" panose="020B0604020202020204" pitchFamily="34" charset="0"/>
              <a:buChar char="•"/>
            </a:pPr>
            <a:endParaRPr lang="cs-CZ" sz="1600" dirty="0">
              <a:cs typeface="Calibri" panose="020F0502020204030204" pitchFamily="34" charset="0"/>
            </a:endParaRPr>
          </a:p>
          <a:p>
            <a:pPr marL="285750" indent="-285750">
              <a:buFont typeface="Arial" panose="020B0604020202020204" pitchFamily="34" charset="0"/>
              <a:buChar char="•"/>
            </a:pPr>
            <a:r>
              <a:rPr lang="cs-CZ" sz="1600" dirty="0"/>
              <a:t>Školu navštěvuje 240 žáků, z toho je přibližně 30% žáků s OMJ, zejména ze Somálska </a:t>
            </a:r>
          </a:p>
          <a:p>
            <a:pPr marL="265113"/>
            <a:r>
              <a:rPr lang="cs-CZ" sz="1600" dirty="0"/>
              <a:t>a Sýrie. Součástí školy je i mateřská škola.</a:t>
            </a:r>
          </a:p>
          <a:p>
            <a:endParaRPr lang="cs-CZ" sz="1600" dirty="0"/>
          </a:p>
          <a:p>
            <a:pPr marL="285750" indent="-285750">
              <a:buFont typeface="Arial" panose="020B0604020202020204" pitchFamily="34" charset="0"/>
              <a:buChar char="•"/>
            </a:pPr>
            <a:r>
              <a:rPr lang="cs-CZ" sz="1600" dirty="0"/>
              <a:t>Ve  třídách je cca 40 žáků a 2-3 pedagogičtí pracovníci.</a:t>
            </a:r>
          </a:p>
          <a:p>
            <a:endParaRPr lang="cs-CZ" sz="1600" dirty="0"/>
          </a:p>
          <a:p>
            <a:pPr marL="285750" indent="-285750">
              <a:buFont typeface="Arial" panose="020B0604020202020204" pitchFamily="34" charset="0"/>
              <a:buChar char="•"/>
            </a:pPr>
            <a:r>
              <a:rPr lang="cs-CZ" sz="1600" dirty="0"/>
              <a:t>Vedení školy má na starosti paní ředitelka, výuku vede 35 učitelů s pomocí </a:t>
            </a:r>
            <a:r>
              <a:rPr lang="cs-CZ" sz="1600" dirty="0">
                <a:cs typeface="Calibri" panose="020F0502020204030204" pitchFamily="34" charset="0"/>
              </a:rPr>
              <a:t>speciálního pedagoga, školního psychologa a asistentů učitele. </a:t>
            </a:r>
          </a:p>
          <a:p>
            <a:endParaRPr lang="cs-CZ" sz="1600" dirty="0">
              <a:cs typeface="Calibri" panose="020F0502020204030204" pitchFamily="34" charset="0"/>
            </a:endParaRPr>
          </a:p>
          <a:p>
            <a:pPr marL="285750" indent="-285750">
              <a:buFont typeface="Arial" panose="020B0604020202020204" pitchFamily="34" charset="0"/>
              <a:buChar char="•"/>
            </a:pPr>
            <a:r>
              <a:rPr lang="cs-CZ" sz="1600" dirty="0">
                <a:cs typeface="Calibri" panose="020F0502020204030204" pitchFamily="34" charset="0"/>
              </a:rPr>
              <a:t>Žáci s OMJ jsou integrováni ve třídách, v případě, že školu navštěvuje více než 5 žáků se stejným mateřským jazykem, je škola povinna zabezpečit překladatele a doučování v mateřském jazyce.</a:t>
            </a:r>
          </a:p>
          <a:p>
            <a:pPr marL="285750" indent="-285750">
              <a:buFont typeface="Arial" panose="020B0604020202020204" pitchFamily="34" charset="0"/>
              <a:buChar char="•"/>
            </a:pPr>
            <a:endParaRPr lang="cs-CZ" sz="1600" dirty="0">
              <a:cs typeface="Calibri" panose="020F0502020204030204" pitchFamily="34" charset="0"/>
            </a:endParaRPr>
          </a:p>
          <a:p>
            <a:pPr marL="285750" indent="-285750">
              <a:buFont typeface="Arial" panose="020B0604020202020204" pitchFamily="34" charset="0"/>
              <a:buChar char="•"/>
            </a:pPr>
            <a:r>
              <a:rPr lang="cs-CZ" sz="1600" dirty="0">
                <a:cs typeface="Calibri" panose="020F0502020204030204" pitchFamily="34" charset="0"/>
              </a:rPr>
              <a:t>V rámci projektové výuky škola úzce spolupracuje s centrem recyklace a ochrany životního prostředí – REMIDA.</a:t>
            </a:r>
          </a:p>
          <a:p>
            <a:pPr marL="285750" indent="-285750">
              <a:buFont typeface="Arial" panose="020B0604020202020204" pitchFamily="34" charset="0"/>
              <a:buChar char="•"/>
            </a:pPr>
            <a:endParaRPr lang="cs-CZ" sz="1600" dirty="0">
              <a:cs typeface="Calibri" panose="020F0502020204030204" pitchFamily="34" charset="0"/>
            </a:endParaRPr>
          </a:p>
          <a:p>
            <a:pPr marL="285750" indent="-285750">
              <a:buFont typeface="Arial" panose="020B0604020202020204" pitchFamily="34" charset="0"/>
              <a:buChar char="•"/>
            </a:pPr>
            <a:r>
              <a:rPr lang="cs-CZ" sz="1600" dirty="0">
                <a:cs typeface="Calibri" panose="020F0502020204030204" pitchFamily="34" charset="0"/>
              </a:rPr>
              <a:t>Volnočasové aktivity jsou nabízeny v odpoledních hodinách a probíhají převážně venku, za každého počasí.</a:t>
            </a:r>
          </a:p>
          <a:p>
            <a:endParaRPr lang="cs-CZ" sz="1600" dirty="0">
              <a:cs typeface="Calibri" panose="020F0502020204030204" pitchFamily="34" charset="0"/>
            </a:endParaRPr>
          </a:p>
          <a:p>
            <a:pPr marL="342900" indent="-342900">
              <a:buFont typeface="Arial" panose="020B0604020202020204" pitchFamily="34" charset="0"/>
              <a:buChar char="•"/>
            </a:pPr>
            <a:r>
              <a:rPr lang="cs-CZ" sz="1600" dirty="0">
                <a:cs typeface="Calibri" panose="020F0502020204030204" pitchFamily="34" charset="0"/>
              </a:rPr>
              <a:t>Metody práce a formy výuky: piktogramy a názorné pomůcky, využívaní moderních technologií, individuální přístup, projektová výuka a kreativní činnosti</a:t>
            </a:r>
          </a:p>
          <a:p>
            <a:endParaRPr lang="cs-CZ" sz="1600" dirty="0">
              <a:cs typeface="Calibri" panose="020F0502020204030204" pitchFamily="34" charset="0"/>
            </a:endParaRPr>
          </a:p>
          <a:p>
            <a:pPr algn="just"/>
            <a:endParaRPr lang="cs-CZ" sz="1600" dirty="0">
              <a:latin typeface="Calibri" panose="020F0502020204030204" pitchFamily="34" charset="0"/>
              <a:cs typeface="Calibri" panose="020F0502020204030204" pitchFamily="34" charset="0"/>
            </a:endParaRPr>
          </a:p>
          <a:p>
            <a:pPr algn="just"/>
            <a:endParaRPr lang="cs-CZ" sz="1600" dirty="0">
              <a:latin typeface="Calibri" panose="020F0502020204030204" pitchFamily="34" charset="0"/>
              <a:cs typeface="Calibri" panose="020F0502020204030204" pitchFamily="34" charset="0"/>
            </a:endParaRPr>
          </a:p>
          <a:p>
            <a:pPr algn="just"/>
            <a:endParaRPr lang="cs-CZ" sz="1600" dirty="0">
              <a:latin typeface="Calibri" panose="020F0502020204030204" pitchFamily="34" charset="0"/>
              <a:cs typeface="Calibri" panose="020F0502020204030204" pitchFamily="34" charset="0"/>
            </a:endParaRPr>
          </a:p>
          <a:p>
            <a:pPr algn="just"/>
            <a:endParaRPr lang="cs-CZ" sz="1600" dirty="0"/>
          </a:p>
          <a:p>
            <a:pPr marL="285750" indent="-285750" algn="just">
              <a:buFont typeface="Arial" panose="020B0604020202020204" pitchFamily="34" charset="0"/>
              <a:buChar char="•"/>
            </a:pPr>
            <a:endParaRPr lang="cs-CZ" sz="1600" dirty="0"/>
          </a:p>
          <a:p>
            <a:pPr marL="285750" indent="-285750" algn="just">
              <a:buFont typeface="Arial" panose="020B0604020202020204" pitchFamily="34" charset="0"/>
              <a:buChar char="•"/>
            </a:pPr>
            <a:endParaRPr lang="cs-CZ" sz="1600" dirty="0"/>
          </a:p>
          <a:p>
            <a:pPr marL="285750" indent="-285750" algn="just">
              <a:buFont typeface="Arial" panose="020B0604020202020204" pitchFamily="34" charset="0"/>
              <a:buChar char="•"/>
            </a:pPr>
            <a:endParaRPr lang="cs-CZ" sz="1600" dirty="0"/>
          </a:p>
          <a:p>
            <a:pPr marL="285750" indent="-285750" algn="just">
              <a:buFont typeface="Arial" panose="020B0604020202020204" pitchFamily="34" charset="0"/>
              <a:buChar char="•"/>
            </a:pPr>
            <a:endParaRPr lang="cs-CZ" sz="1600" dirty="0">
              <a:cs typeface="Calibri" panose="020F0502020204030204" pitchFamily="34" charset="0"/>
            </a:endParaRPr>
          </a:p>
          <a:p>
            <a:endParaRPr lang="cs-CZ" sz="2400" dirty="0">
              <a:latin typeface="Calibri" panose="020F0502020204030204" pitchFamily="34" charset="0"/>
              <a:cs typeface="Calibri" panose="020F0502020204030204" pitchFamily="34" charset="0"/>
            </a:endParaRPr>
          </a:p>
          <a:p>
            <a:endParaRPr lang="cs-CZ" sz="3200" dirty="0">
              <a:latin typeface="Calibri" panose="020F0502020204030204" pitchFamily="34" charset="0"/>
              <a:cs typeface="Calibri" panose="020F0502020204030204" pitchFamily="34" charset="0"/>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71221" y="0"/>
            <a:ext cx="2801510" cy="2052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4723" y="1215666"/>
            <a:ext cx="2907231" cy="2180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88987" y="2425241"/>
            <a:ext cx="1839403" cy="2344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181106" y="4835280"/>
            <a:ext cx="3010894" cy="2022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02712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276458" y="518387"/>
            <a:ext cx="8644905" cy="7355860"/>
          </a:xfrm>
          <a:prstGeom prst="rect">
            <a:avLst/>
          </a:prstGeom>
        </p:spPr>
        <p:txBody>
          <a:bodyPr wrap="square">
            <a:spAutoFit/>
          </a:bodyPr>
          <a:lstStyle/>
          <a:p>
            <a:r>
              <a:rPr lang="cs-CZ" sz="2800" b="1" dirty="0"/>
              <a:t>Inspirace pro naši praxi</a:t>
            </a:r>
          </a:p>
          <a:p>
            <a:endParaRPr lang="cs-CZ" sz="2800" b="1" dirty="0"/>
          </a:p>
          <a:p>
            <a:pPr marL="285750" indent="-285750">
              <a:buFont typeface="Arial" panose="020B0604020202020204" pitchFamily="34" charset="0"/>
              <a:buChar char="•"/>
            </a:pPr>
            <a:r>
              <a:rPr lang="cs-CZ" sz="1600" dirty="0"/>
              <a:t>přirozená integrace dětí s OMJ </a:t>
            </a:r>
          </a:p>
          <a:p>
            <a:pPr marL="285750" indent="-285750">
              <a:buFont typeface="Arial" panose="020B0604020202020204" pitchFamily="34" charset="0"/>
              <a:buChar char="•"/>
            </a:pPr>
            <a:endParaRPr lang="cs-CZ" sz="1600" dirty="0"/>
          </a:p>
          <a:p>
            <a:pPr marL="285750" indent="-285750">
              <a:buFont typeface="Arial" panose="020B0604020202020204" pitchFamily="34" charset="0"/>
              <a:buChar char="•"/>
            </a:pPr>
            <a:r>
              <a:rPr lang="pl-PL" sz="1600" dirty="0"/>
              <a:t>kladení důrazu na proces výuky, ne na samotný výstup</a:t>
            </a:r>
          </a:p>
          <a:p>
            <a:pPr marL="285750" indent="-285750">
              <a:buFont typeface="Arial" panose="020B0604020202020204" pitchFamily="34" charset="0"/>
              <a:buChar char="•"/>
            </a:pPr>
            <a:endParaRPr lang="pl-PL" sz="1600" dirty="0"/>
          </a:p>
          <a:p>
            <a:pPr marL="285750" indent="-285750">
              <a:buFont typeface="Arial" panose="020B0604020202020204" pitchFamily="34" charset="0"/>
              <a:buChar char="•"/>
            </a:pPr>
            <a:r>
              <a:rPr lang="cs-CZ" sz="1600" dirty="0"/>
              <a:t>používání moderních technologií</a:t>
            </a:r>
          </a:p>
          <a:p>
            <a:pPr marL="285750" indent="-285750">
              <a:buFont typeface="Arial" panose="020B0604020202020204" pitchFamily="34" charset="0"/>
              <a:buChar char="•"/>
            </a:pPr>
            <a:endParaRPr lang="cs-CZ" sz="1600" dirty="0"/>
          </a:p>
          <a:p>
            <a:pPr marL="285750" indent="-285750">
              <a:buFont typeface="Arial" panose="020B0604020202020204" pitchFamily="34" charset="0"/>
              <a:buChar char="•"/>
            </a:pPr>
            <a:r>
              <a:rPr lang="cs-CZ" sz="1600" dirty="0"/>
              <a:t>projektové a prožitkové vyučování </a:t>
            </a:r>
          </a:p>
          <a:p>
            <a:pPr marL="285750" indent="-285750">
              <a:buFont typeface="Arial" panose="020B0604020202020204" pitchFamily="34" charset="0"/>
              <a:buChar char="•"/>
            </a:pPr>
            <a:endParaRPr lang="cs-CZ" sz="1600" dirty="0"/>
          </a:p>
          <a:p>
            <a:pPr marL="285750" indent="-285750">
              <a:buFont typeface="Arial" panose="020B0604020202020204" pitchFamily="34" charset="0"/>
              <a:buChar char="•"/>
            </a:pPr>
            <a:r>
              <a:rPr lang="cs-CZ" sz="1600" dirty="0"/>
              <a:t>potírání vnímání rasové odlišnosti již od předškolního věku – zamezení rozvoji šikany ve školách</a:t>
            </a:r>
          </a:p>
          <a:p>
            <a:pPr marL="285750" indent="-285750">
              <a:buFont typeface="Arial" panose="020B0604020202020204" pitchFamily="34" charset="0"/>
              <a:buChar char="•"/>
            </a:pPr>
            <a:endParaRPr lang="cs-CZ" sz="1600" dirty="0"/>
          </a:p>
          <a:p>
            <a:pPr marL="285750" indent="-285750">
              <a:buFont typeface="Arial" panose="020B0604020202020204" pitchFamily="34" charset="0"/>
              <a:buChar char="•"/>
            </a:pPr>
            <a:r>
              <a:rPr lang="cs-CZ" sz="1600" dirty="0"/>
              <a:t>vedení žáků k samostatnosti a využití poznatků na základě vlastních zkušeností</a:t>
            </a:r>
          </a:p>
          <a:p>
            <a:pPr marL="285750" indent="-285750">
              <a:buFont typeface="Arial" panose="020B0604020202020204" pitchFamily="34" charset="0"/>
              <a:buChar char="•"/>
            </a:pPr>
            <a:endParaRPr lang="cs-CZ" sz="1600" dirty="0"/>
          </a:p>
          <a:p>
            <a:pPr marL="285750" indent="-285750">
              <a:buFont typeface="Arial" panose="020B0604020202020204" pitchFamily="34" charset="0"/>
              <a:buChar char="•"/>
            </a:pPr>
            <a:r>
              <a:rPr lang="cs-CZ" sz="1600" dirty="0"/>
              <a:t>podpora ekologického myšlení a jeho využití  jak v jednotlivých předmětech, tak v reálném životě</a:t>
            </a:r>
          </a:p>
          <a:p>
            <a:pPr marL="285750" indent="-285750">
              <a:buFont typeface="Arial" panose="020B0604020202020204" pitchFamily="34" charset="0"/>
              <a:buChar char="•"/>
            </a:pPr>
            <a:endParaRPr lang="cs-CZ" sz="1600" dirty="0"/>
          </a:p>
          <a:p>
            <a:pPr marL="285750" indent="-285750">
              <a:buFont typeface="Arial" panose="020B0604020202020204" pitchFamily="34" charset="0"/>
              <a:buChar char="•"/>
            </a:pPr>
            <a:r>
              <a:rPr lang="cs-CZ" sz="1600" dirty="0"/>
              <a:t>pohyb dětí venku nejen o přestávce, ale i během výuky  </a:t>
            </a:r>
          </a:p>
          <a:p>
            <a:pPr marL="285750" indent="-285750">
              <a:buFont typeface="Arial" panose="020B0604020202020204" pitchFamily="34" charset="0"/>
              <a:buChar char="•"/>
            </a:pPr>
            <a:endParaRPr lang="cs-CZ" sz="1600" dirty="0"/>
          </a:p>
          <a:p>
            <a:pPr marL="285750" indent="-285750">
              <a:buFont typeface="Arial" panose="020B0604020202020204" pitchFamily="34" charset="0"/>
              <a:buChar char="•"/>
            </a:pPr>
            <a:r>
              <a:rPr lang="cs-CZ" sz="1600" dirty="0"/>
              <a:t>spolupráce rodiny se školou</a:t>
            </a:r>
          </a:p>
          <a:p>
            <a:endParaRPr lang="cs-CZ" sz="1600" dirty="0"/>
          </a:p>
          <a:p>
            <a:pPr marL="285750" indent="-285750">
              <a:buFont typeface="Arial" panose="020B0604020202020204" pitchFamily="34" charset="0"/>
              <a:buChar char="•"/>
            </a:pPr>
            <a:endParaRPr lang="cs-CZ" sz="1600" dirty="0"/>
          </a:p>
          <a:p>
            <a:pPr marL="285750" indent="-285750">
              <a:buFont typeface="Arial" panose="020B0604020202020204" pitchFamily="34" charset="0"/>
              <a:buChar char="•"/>
            </a:pPr>
            <a:endParaRPr lang="cs-CZ" sz="1600" dirty="0"/>
          </a:p>
          <a:p>
            <a:pPr marL="285750" indent="-285750">
              <a:buFont typeface="Arial" panose="020B0604020202020204" pitchFamily="34" charset="0"/>
              <a:buChar char="•"/>
            </a:pPr>
            <a:endParaRPr lang="cs-CZ" sz="1600" dirty="0"/>
          </a:p>
          <a:p>
            <a:endParaRPr lang="cs-CZ" sz="1600" dirty="0"/>
          </a:p>
          <a:p>
            <a:pPr marL="285750" indent="-285750">
              <a:buFont typeface="Arial" panose="020B0604020202020204" pitchFamily="34" charset="0"/>
              <a:buChar char="•"/>
            </a:pPr>
            <a:endParaRPr lang="cs-CZ" sz="1600" dirty="0"/>
          </a:p>
          <a:p>
            <a:pPr marL="285750" indent="-285750">
              <a:buFont typeface="Arial" panose="020B0604020202020204" pitchFamily="34" charset="0"/>
              <a:buChar char="•"/>
            </a:pPr>
            <a:endParaRPr lang="cs-CZ" sz="1600" dirty="0"/>
          </a:p>
          <a:p>
            <a:endParaRPr lang="cs-CZ" sz="1600"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79664" y="1"/>
            <a:ext cx="4248724" cy="2655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7148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5">
            <a:extLst>
              <a:ext uri="{FF2B5EF4-FFF2-40B4-BE49-F238E27FC236}">
                <a16:creationId xmlns:a16="http://schemas.microsoft.com/office/drawing/2014/main" id="{DA0CE27C-845E-488C-8DAA-0DD5AD4686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823" y="527879"/>
            <a:ext cx="4533152" cy="905158"/>
          </a:xfrm>
          <a:prstGeom prst="rect">
            <a:avLst/>
          </a:prstGeom>
        </p:spPr>
      </p:pic>
      <p:pic>
        <p:nvPicPr>
          <p:cNvPr id="5" name="Obrázek 7" descr="Obsah obrázku text&#10;&#10;Popis byl vytvořen automaticky">
            <a:extLst>
              <a:ext uri="{FF2B5EF4-FFF2-40B4-BE49-F238E27FC236}">
                <a16:creationId xmlns:a16="http://schemas.microsoft.com/office/drawing/2014/main" id="{9647C87E-5B22-465D-8CD8-FA01366435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1097" y="359021"/>
            <a:ext cx="1074016" cy="1074016"/>
          </a:xfrm>
          <a:prstGeom prst="rect">
            <a:avLst/>
          </a:prstGeom>
        </p:spPr>
      </p:pic>
      <p:sp>
        <p:nvSpPr>
          <p:cNvPr id="7" name="BlokTextu 6">
            <a:extLst>
              <a:ext uri="{FF2B5EF4-FFF2-40B4-BE49-F238E27FC236}">
                <a16:creationId xmlns:a16="http://schemas.microsoft.com/office/drawing/2014/main" id="{B415844A-36DB-46DC-97E0-1C7B9CF70DE4}"/>
              </a:ext>
            </a:extLst>
          </p:cNvPr>
          <p:cNvSpPr txBox="1"/>
          <p:nvPr/>
        </p:nvSpPr>
        <p:spPr>
          <a:xfrm>
            <a:off x="1835394" y="1608837"/>
            <a:ext cx="8337305" cy="5139869"/>
          </a:xfrm>
          <a:prstGeom prst="rect">
            <a:avLst/>
          </a:prstGeom>
          <a:noFill/>
        </p:spPr>
        <p:txBody>
          <a:bodyPr wrap="square">
            <a:spAutoFit/>
          </a:bodyPr>
          <a:lstStyle/>
          <a:p>
            <a:r>
              <a:rPr lang="cs-CZ" sz="2400" dirty="0"/>
              <a:t>OP PPR, Základní škola s RVJ Bronzová, Inkluze v ZŠ Bronzová II.</a:t>
            </a:r>
          </a:p>
          <a:p>
            <a:endParaRPr lang="cs-CZ" sz="2400" b="1" dirty="0"/>
          </a:p>
          <a:p>
            <a:pPr algn="ctr"/>
            <a:r>
              <a:rPr lang="cs-CZ" sz="3600" b="1" dirty="0"/>
              <a:t>ŠVÉDSKO</a:t>
            </a:r>
          </a:p>
          <a:p>
            <a:pPr algn="ctr"/>
            <a:r>
              <a:rPr lang="cs-CZ" sz="2400" dirty="0"/>
              <a:t>14.9. – 17.9. 2022</a:t>
            </a:r>
          </a:p>
          <a:p>
            <a:pPr algn="ctr"/>
            <a:endParaRPr lang="cs-CZ" sz="2400" dirty="0"/>
          </a:p>
          <a:p>
            <a:pPr algn="ctr"/>
            <a:r>
              <a:rPr lang="cs-CZ" sz="2400" dirty="0"/>
              <a:t>Mgr. Dagmar </a:t>
            </a:r>
            <a:r>
              <a:rPr lang="cs-CZ" sz="2400" dirty="0" err="1"/>
              <a:t>Lópezová</a:t>
            </a:r>
            <a:endParaRPr lang="cs-CZ" sz="2400" dirty="0"/>
          </a:p>
          <a:p>
            <a:pPr algn="ctr"/>
            <a:r>
              <a:rPr lang="cs-CZ" sz="2400" dirty="0"/>
              <a:t>Ing. Mária </a:t>
            </a:r>
            <a:r>
              <a:rPr lang="cs-CZ" sz="2400" dirty="0" err="1"/>
              <a:t>Tajbrová</a:t>
            </a:r>
            <a:endParaRPr lang="cs-CZ" sz="2400" dirty="0"/>
          </a:p>
          <a:p>
            <a:pPr algn="ctr"/>
            <a:endParaRPr lang="cs-CZ" sz="2400" dirty="0">
              <a:latin typeface="Calibri" panose="020F0502020204030204" pitchFamily="34" charset="0"/>
              <a:cs typeface="Calibri" panose="020F0502020204030204" pitchFamily="34" charset="0"/>
            </a:endParaRPr>
          </a:p>
          <a:p>
            <a:pPr algn="ctr"/>
            <a:r>
              <a:rPr lang="cs-CZ" sz="2400" dirty="0" err="1"/>
              <a:t>Skillingaryd</a:t>
            </a:r>
            <a:r>
              <a:rPr lang="cs-CZ" sz="2400" dirty="0">
                <a:latin typeface="Calibri" panose="020F0502020204030204" pitchFamily="34" charset="0"/>
                <a:ea typeface="Times New Roman" panose="02020603050405020304" pitchFamily="18" charset="0"/>
                <a:cs typeface="Times New Roman" panose="02020603050405020304" pitchFamily="18" charset="0"/>
              </a:rPr>
              <a:t>, Švédsko</a:t>
            </a:r>
            <a:endParaRPr lang="cs-CZ" sz="2400" dirty="0"/>
          </a:p>
          <a:p>
            <a:pPr algn="ctr"/>
            <a:endParaRPr lang="cs-CZ" sz="2400" dirty="0"/>
          </a:p>
          <a:p>
            <a:pPr algn="ctr"/>
            <a:endParaRPr lang="cs-CZ" sz="2400" dirty="0"/>
          </a:p>
          <a:p>
            <a:pPr algn="ctr"/>
            <a:r>
              <a:rPr lang="cs-CZ" sz="2400" b="1" dirty="0"/>
              <a:t>DĚKUJEME ZA POZORNOST</a:t>
            </a:r>
          </a:p>
          <a:p>
            <a:pPr algn="ctr"/>
            <a:endParaRPr lang="cs-CZ" sz="2400" b="1" dirty="0"/>
          </a:p>
        </p:txBody>
      </p:sp>
    </p:spTree>
    <p:extLst>
      <p:ext uri="{BB962C8B-B14F-4D97-AF65-F5344CB8AC3E}">
        <p14:creationId xmlns:p14="http://schemas.microsoft.com/office/powerpoint/2010/main" val="151004149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349</TotalTime>
  <Words>577</Words>
  <Application>Microsoft Office PowerPoint</Application>
  <PresentationFormat>Širokoúhlá obrazovka</PresentationFormat>
  <Paragraphs>87</Paragraphs>
  <Slides>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vt:i4>
      </vt:variant>
    </vt:vector>
  </HeadingPairs>
  <TitlesOfParts>
    <vt:vector size="10" baseType="lpstr">
      <vt:lpstr>Arial</vt:lpstr>
      <vt:lpstr>Calibri</vt:lpstr>
      <vt:lpstr>Calibri Light</vt:lpstr>
      <vt:lpstr>Wingdings</vt:lpstr>
      <vt:lpstr>Motiv Office</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Iveta Wintrová</dc:creator>
  <cp:lastModifiedBy>Ernesto Lopez</cp:lastModifiedBy>
  <cp:revision>40</cp:revision>
  <dcterms:created xsi:type="dcterms:W3CDTF">2021-12-05T13:57:06Z</dcterms:created>
  <dcterms:modified xsi:type="dcterms:W3CDTF">2022-10-16T21:41:17Z</dcterms:modified>
</cp:coreProperties>
</file>