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2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3993A63-0448-4B15-B20F-3636C1BEA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CD37764-9A01-4932-9133-F3A12BF13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33B04C5-4E1F-4C0F-9B75-8F11B0B3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283F-1A2D-4B1E-A36D-9545A3438627}" type="datetimeFigureOut">
              <a:rPr lang="cs-CZ" smtClean="0"/>
              <a:t>29.06.2022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408263D-774E-4F59-A855-A2575AE1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2474D95-450E-494B-A37E-2A800BE1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182-F6CF-496E-B139-EC80F7F469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72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54A8645-D911-4FBE-A79B-414020E1E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3A032192-120A-4C89-9EB5-8858B2997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5DD08E5-2C5D-4636-8CF7-24717D60C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283F-1A2D-4B1E-A36D-9545A3438627}" type="datetimeFigureOut">
              <a:rPr lang="cs-CZ" smtClean="0"/>
              <a:t>29.06.2022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3FADBA3-CA01-41C8-83E3-83BC79D0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25B5E32-0963-4DFB-9CAD-A1AEDE0C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182-F6CF-496E-B139-EC80F7F469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79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C59E2B8A-6CB4-4568-95E6-E06E77E49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7DB4D25D-F783-4607-8C42-348C5D659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177DF93-E49A-4149-A9D0-5FD0FC78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283F-1A2D-4B1E-A36D-9545A3438627}" type="datetimeFigureOut">
              <a:rPr lang="cs-CZ" smtClean="0"/>
              <a:t>29.06.2022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2F161F3-1CE8-44FA-B20B-0D51F6DB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4C81CB7-26A0-4B35-9234-647F6639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182-F6CF-496E-B139-EC80F7F469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02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2FAEAB9-19BF-4D6D-A80E-246912A5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1BF7F15-454A-4F58-858E-4A9F90A5C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35448BB-8232-4E01-BFED-418A2343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283F-1A2D-4B1E-A36D-9545A3438627}" type="datetimeFigureOut">
              <a:rPr lang="cs-CZ" smtClean="0"/>
              <a:t>29.06.2022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C01378D-FB65-4279-8A7F-F19D94BA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298F099-EC8D-49CB-90A7-F3D9E38A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182-F6CF-496E-B139-EC80F7F469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05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10E9F3-94E6-433E-B494-E2275B8F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846C0B9-EC35-443B-870E-EF15B5587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AD16086-1783-495E-A46B-3587E974C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283F-1A2D-4B1E-A36D-9545A3438627}" type="datetimeFigureOut">
              <a:rPr lang="cs-CZ" smtClean="0"/>
              <a:t>29.06.2022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396E578-80C2-4C45-B6F2-4C54626C0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CD49E6B-2A7C-40DD-8936-B4C28902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182-F6CF-496E-B139-EC80F7F469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4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721C079-5E10-49DA-8B6A-EAD59BFA1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376F05C-4081-4AA9-9317-2DA607702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A3F70718-6F53-4512-BB1F-9241B22AC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C85456F-1D74-46FD-86E7-C709826F1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283F-1A2D-4B1E-A36D-9545A3438627}" type="datetimeFigureOut">
              <a:rPr lang="cs-CZ" smtClean="0"/>
              <a:t>29.06.2022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3675021-2DFE-4B43-B43B-030268784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15AB57B-538D-4388-9D05-DCDF5213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182-F6CF-496E-B139-EC80F7F469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29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254F67-B3A2-48B7-9135-E69A2508D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A5FF38D-E32B-48E5-95F7-DB233A202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95FF46E9-6AE6-4920-8012-4622CCB11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E0916FC9-737F-4515-A5A4-DF404288B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244ECC2F-B584-4736-92E8-14E072398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E4A76B70-03B9-417D-AF23-FF57B42A5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283F-1A2D-4B1E-A36D-9545A3438627}" type="datetimeFigureOut">
              <a:rPr lang="cs-CZ" smtClean="0"/>
              <a:t>29.06.2022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CAC27260-9359-464F-ACFA-4050A4FE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F474C649-CCCB-4AFB-98A3-2F96B05A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182-F6CF-496E-B139-EC80F7F469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05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7A88359-86A4-4DA2-A3C6-8C53AAF9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5798A7FD-38ED-482B-B2BE-81469846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283F-1A2D-4B1E-A36D-9545A3438627}" type="datetimeFigureOut">
              <a:rPr lang="cs-CZ" smtClean="0"/>
              <a:t>29.06.2022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D2F39E79-BF57-4BA8-9691-374ADBE4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293995BA-6D4A-4726-9CF3-2497EDB3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182-F6CF-496E-B139-EC80F7F469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83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6D7CD6C-FAC6-4D12-98E6-57EB6A15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283F-1A2D-4B1E-A36D-9545A3438627}" type="datetimeFigureOut">
              <a:rPr lang="cs-CZ" smtClean="0"/>
              <a:t>29.06.2022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50AF6983-0D9A-4BDB-A4AF-746CFF0C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5BA7602-F1FC-4A53-AB06-01A3A76D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182-F6CF-496E-B139-EC80F7F469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71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222A8A-E108-49B5-98EF-B9B33C359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946E777-F6BC-4274-9468-E24BC1A8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B3A81534-CFD7-4FF6-BB16-562C104AC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3A4667E-A65F-4BF0-9D59-B8310C8B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283F-1A2D-4B1E-A36D-9545A3438627}" type="datetimeFigureOut">
              <a:rPr lang="cs-CZ" smtClean="0"/>
              <a:t>29.06.2022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0D84A39-68F1-48E4-9326-A22C3777B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C2043CE-1418-4226-BDCE-C95BF255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182-F6CF-496E-B139-EC80F7F469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0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06C284-DF5E-4765-A133-AF5844182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13229A14-DAAC-4359-AE6B-A2A3A10AD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7F238A79-0009-4212-96AF-3054534D3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3108276-8220-4675-BC90-784EA8CA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283F-1A2D-4B1E-A36D-9545A3438627}" type="datetimeFigureOut">
              <a:rPr lang="cs-CZ" smtClean="0"/>
              <a:t>29.06.2022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62C46CA-39BD-4011-B009-139147FA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85601F6-5409-43FA-8D57-7CA7460E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0182-F6CF-496E-B139-EC80F7F469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27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66E77CA5-C238-4DDE-8973-006420C76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D7310C6E-0756-4350-B509-65E79C1C3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F50F183-096F-469E-BDA7-65415D45F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283F-1A2D-4B1E-A36D-9545A3438627}" type="datetimeFigureOut">
              <a:rPr lang="cs-CZ" smtClean="0"/>
              <a:t>29.06.2022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7551D97-9A8B-4BA4-B545-2E04FFE73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C3AF741-4B2F-446B-B0CF-22A51E956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70182-F6CF-496E-B139-EC80F7F469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88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1077BA8-01DE-4BBC-87ED-85A51035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23" y="527879"/>
            <a:ext cx="4533152" cy="905158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xmlns="" id="{CE9E5657-1CD2-4078-8394-52C146600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97" y="359021"/>
            <a:ext cx="1074016" cy="107401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62B82369-59D0-4C8D-B296-082F1F221240}"/>
              </a:ext>
            </a:extLst>
          </p:cNvPr>
          <p:cNvSpPr txBox="1"/>
          <p:nvPr/>
        </p:nvSpPr>
        <p:spPr>
          <a:xfrm>
            <a:off x="2107095" y="1823038"/>
            <a:ext cx="848801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dirty="0"/>
              <a:t>OP PPR, Základní škola s RVJ Bronzová, Inkluze v ZŠ Bronzová II.</a:t>
            </a:r>
          </a:p>
          <a:p>
            <a:pPr algn="ctr"/>
            <a:endParaRPr lang="cs-CZ" sz="3600" b="1" dirty="0"/>
          </a:p>
          <a:p>
            <a:pPr algn="ctr"/>
            <a:r>
              <a:rPr lang="cs-CZ" sz="4800" b="1" dirty="0"/>
              <a:t>ŠPANĚLSKO</a:t>
            </a:r>
          </a:p>
          <a:p>
            <a:pPr algn="ctr"/>
            <a:r>
              <a:rPr lang="cs-CZ" sz="3600" dirty="0"/>
              <a:t>6.6. – 9.6.2022</a:t>
            </a:r>
          </a:p>
          <a:p>
            <a:pPr algn="ctr"/>
            <a:endParaRPr lang="cs-CZ" sz="4400" b="1" dirty="0"/>
          </a:p>
          <a:p>
            <a:pPr algn="ctr"/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Mgr. Lucia </a:t>
            </a:r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Birková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Mgr. </a:t>
            </a:r>
            <a:r>
              <a:rPr lang="cs-CZ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Dagmar </a:t>
            </a:r>
            <a:r>
              <a:rPr lang="cs-CZ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Lópezová</a:t>
            </a:r>
            <a:endParaRPr lang="cs-CZ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Málaga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Španělsko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0793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5274C97D-C4FD-465A-8BB6-96254774D1B3}"/>
              </a:ext>
            </a:extLst>
          </p:cNvPr>
          <p:cNvSpPr txBox="1"/>
          <p:nvPr/>
        </p:nvSpPr>
        <p:spPr>
          <a:xfrm>
            <a:off x="226684" y="176798"/>
            <a:ext cx="80029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3200" b="1" dirty="0"/>
              <a:t>ŠPANĚLSKÉ</a:t>
            </a:r>
            <a:r>
              <a:rPr lang="cs-CZ" sz="3200" b="1" dirty="0"/>
              <a:t> ŠKOLSTVÍ</a:t>
            </a:r>
          </a:p>
          <a:p>
            <a:pPr algn="just"/>
            <a:endParaRPr lang="cs-CZ" sz="2800" dirty="0"/>
          </a:p>
          <a:p>
            <a:pPr marL="268288" indent="-268288" algn="just">
              <a:buFont typeface="Arial" panose="020B0604020202020204" pitchFamily="34" charset="0"/>
              <a:buChar char="•"/>
            </a:pPr>
            <a:r>
              <a:rPr lang="cs-CZ" sz="1600" dirty="0"/>
              <a:t>Španělské školství se člení na:</a:t>
            </a:r>
          </a:p>
          <a:p>
            <a:pPr algn="just"/>
            <a:r>
              <a:rPr lang="cs-CZ" sz="1600" dirty="0"/>
              <a:t>1.) předškolní stupeň – do 6 let</a:t>
            </a:r>
          </a:p>
          <a:p>
            <a:pPr algn="just"/>
            <a:r>
              <a:rPr lang="cs-CZ" sz="1600" dirty="0"/>
              <a:t>2.) primární školství – 6 - 12 let (tento stupeň je rozdělen do 3 cyklů po dvou letech)</a:t>
            </a:r>
          </a:p>
          <a:p>
            <a:pPr algn="just"/>
            <a:r>
              <a:rPr lang="cs-CZ" sz="1600" dirty="0"/>
              <a:t>3.) sekundární školství – 12 - 16 let</a:t>
            </a:r>
          </a:p>
          <a:p>
            <a:pPr algn="just"/>
            <a:r>
              <a:rPr lang="cs-CZ" sz="1600" dirty="0"/>
              <a:t>4.) </a:t>
            </a:r>
            <a:r>
              <a:rPr lang="cs-CZ" sz="1600" dirty="0" err="1"/>
              <a:t>bachillerato</a:t>
            </a:r>
            <a:r>
              <a:rPr lang="cs-CZ" sz="1600" dirty="0"/>
              <a:t> – 16 - 18 let (jenom pro studenty se zájmem o studium na univerzitě) </a:t>
            </a:r>
          </a:p>
          <a:p>
            <a:pPr algn="just"/>
            <a:r>
              <a:rPr lang="cs-CZ" sz="1600" dirty="0"/>
              <a:t>anebo střední odborná škola (pro ty, co nemají zájem o vysokoškolské vzdělání) </a:t>
            </a:r>
          </a:p>
          <a:p>
            <a:pPr algn="just"/>
            <a:r>
              <a:rPr lang="cs-CZ" sz="1600" dirty="0"/>
              <a:t>5.) univerzitní vzdělání 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Povinná školní docházka je od 6 do 16 let.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Žáci jsou hodnoceni bodovým systémem, ne známkami. Žák musí dosáhnout minimum 5 bodů z 10 pro postup do dalšího ročníku.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Školy při hodnocení kladou velký důraz na docházku, spolupráci, aktivitu a zapojování se do výuky během celého školního roku.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Žáci s OMJ jsou přirozeně integrováni a již od začátku jsou nedílnou součástí kolektivu. Některé školy disponují logopedem nebo speciálním pedagogem.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Školy také zajišťují družinu a odpolední volnočasový program pro své žáky.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Školní systém neklade důraz na memorování vědomostí a jejich písemné zkoušení.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1028" name="Picture 4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810" y="163859"/>
            <a:ext cx="4011346" cy="267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2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92183EB3-9ECB-4880-825F-BB33D55F5B02}"/>
              </a:ext>
            </a:extLst>
          </p:cNvPr>
          <p:cNvSpPr txBox="1"/>
          <p:nvPr/>
        </p:nvSpPr>
        <p:spPr>
          <a:xfrm>
            <a:off x="121327" y="18884"/>
            <a:ext cx="7202499" cy="96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Colegio Público de Educación </a:t>
            </a:r>
            <a:endParaRPr lang="cs-CZ" sz="2800" b="1" dirty="0"/>
          </a:p>
          <a:p>
            <a:pPr algn="ctr"/>
            <a:r>
              <a:rPr lang="es-ES" sz="2800" b="1" dirty="0"/>
              <a:t>Infantil y Primaria Ramón Simonet</a:t>
            </a:r>
            <a:r>
              <a:rPr lang="cs-CZ" sz="11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1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Mgr. Lucia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Birková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cs typeface="Calibri" panose="020F0502020204030204" pitchFamily="34" charset="0"/>
              </a:rPr>
              <a:t>Škola patří k jedné z největších škol v Malaze.</a:t>
            </a:r>
          </a:p>
          <a:p>
            <a:r>
              <a:rPr lang="cs-CZ" sz="1400" dirty="0"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cs typeface="Calibri" panose="020F0502020204030204" pitchFamily="34" charset="0"/>
              </a:rPr>
              <a:t>Ve škole se nachází jen 1. stupeň, třídy od 1. do 6. ročníku. Z každého</a:t>
            </a:r>
          </a:p>
          <a:p>
            <a:r>
              <a:rPr lang="cs-CZ" sz="1400" dirty="0">
                <a:cs typeface="Calibri" panose="020F0502020204030204" pitchFamily="34" charset="0"/>
              </a:rPr>
              <a:t>ročníku je tady 5 až 6 tříd. </a:t>
            </a:r>
          </a:p>
          <a:p>
            <a:endParaRPr lang="cs-CZ" sz="1400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Škola je rozlohou velká, disponuje jídelnou, venkovními prostory a hřišti,</a:t>
            </a:r>
          </a:p>
          <a:p>
            <a:r>
              <a:rPr lang="cs-CZ" sz="1400" dirty="0"/>
              <a:t>knihovnou a odbornými učebnami. 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Školu navštěvují zahraniční žáci z jiných hispánských zemí (Kolumbia, Argentina, Venezuela) a žáci s OMJ, kteří pochází z Maroka, Číny a Ukrajiny.  Na škole jich je přibližně 63. </a:t>
            </a:r>
          </a:p>
          <a:p>
            <a:endParaRPr lang="cs-CZ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Žáci s OMJ jsou integrováni ve třídách a není jim věnovaná žádná </a:t>
            </a:r>
          </a:p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speciální péče, ale v případě potřeby mají k dispozici logopeda, výchovného poradce</a:t>
            </a:r>
          </a:p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a speciálního pedagoga.</a:t>
            </a:r>
          </a:p>
          <a:p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Děti mají k dispozici ranní družinu od 6:50 do 9:00 a od 16:00 do 18:00 </a:t>
            </a:r>
          </a:p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volnočasové aktivity  - hudební kroužek, kroužek anglického jazyka, tancování apod.</a:t>
            </a:r>
          </a:p>
          <a:p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Na škole existují 3 formy spolupráce s rodinou:</a:t>
            </a:r>
          </a:p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1.) delegát z rodiny</a:t>
            </a:r>
          </a:p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2.) AMPA (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Asociación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madres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padres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alumnos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3.) školní rada </a:t>
            </a:r>
          </a:p>
          <a:p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Metody práce a formy výuky: projektové vyučování, skupinové práce,</a:t>
            </a:r>
          </a:p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individualizace práce, názorné ukázky a obrázkové pomůcky.</a:t>
            </a:r>
          </a:p>
          <a:p>
            <a:pPr algn="just"/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>
              <a:cs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85" y="112143"/>
            <a:ext cx="27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826" y="3451553"/>
            <a:ext cx="4125344" cy="309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71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2">
            <a:extLst>
              <a:ext uri="{FF2B5EF4-FFF2-40B4-BE49-F238E27FC236}">
                <a16:creationId xmlns:a16="http://schemas.microsoft.com/office/drawing/2014/main" xmlns="" id="{92183EB3-9ECB-4880-825F-BB33D55F5B02}"/>
              </a:ext>
            </a:extLst>
          </p:cNvPr>
          <p:cNvSpPr txBox="1"/>
          <p:nvPr/>
        </p:nvSpPr>
        <p:spPr>
          <a:xfrm>
            <a:off x="86265" y="98152"/>
            <a:ext cx="7168552" cy="1188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Colegio </a:t>
            </a:r>
            <a:r>
              <a:rPr lang="cs-CZ" sz="2800" b="1" dirty="0"/>
              <a:t>de </a:t>
            </a:r>
            <a:r>
              <a:rPr lang="cs-CZ" sz="2800" b="1" dirty="0" err="1"/>
              <a:t>Educación</a:t>
            </a:r>
            <a:r>
              <a:rPr lang="cs-CZ" sz="2800" b="1" dirty="0"/>
              <a:t> </a:t>
            </a:r>
            <a:r>
              <a:rPr lang="cs-CZ" sz="2800" b="1" dirty="0" err="1"/>
              <a:t>Primaria</a:t>
            </a:r>
            <a:endParaRPr lang="cs-CZ" sz="2800" b="1" dirty="0"/>
          </a:p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San José de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Calasanz</a:t>
            </a:r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Mgr. Dagmar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Lópezová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Škola patří k menším školám v Malaze. Nachází se tady jedna</a:t>
            </a:r>
          </a:p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třída v každém ročníku, celkem 6 tříd prvního stupně. Ve třídě je maximálně 25 žáků. </a:t>
            </a:r>
          </a:p>
          <a:p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Škola klade velký důraz na spolupráci s rodiči, kteří jsou důležitou součástí chodu školy. </a:t>
            </a:r>
          </a:p>
          <a:p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Škola disponuje velkými venkovními prostory – hřiště, zahrada s rybníčkem a políčky se </a:t>
            </a:r>
          </a:p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sezónní zeleninou. Venkovní prostor je rozdělen na 3 zóny – zóna klidu, zóna pro didaktické </a:t>
            </a:r>
          </a:p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hry a zóna na sport. </a:t>
            </a:r>
          </a:p>
          <a:p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Ve škole se nachází žáci z různých sociálních vrstev a mnoho cizinců z celého světa, například </a:t>
            </a:r>
          </a:p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Kolumbie, Venezuela, Uruguay, Paraguay, Ekvádor, Maroko, Ukrajina, Rumunsko, Portugalsko. </a:t>
            </a:r>
          </a:p>
          <a:p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Škola klade důraz na přirozenou integraci – děti jsou součástí běžné výuky a není jim </a:t>
            </a:r>
          </a:p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věnována žádná speciální péče. V současné době škola nepotřebuje služby logopeda nebo</a:t>
            </a:r>
          </a:p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speciálního pedagoga, a to díky přirozené integraci dětí. </a:t>
            </a:r>
          </a:p>
          <a:p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Metody práce a formy výuky: prožitkové a projektové vyučování, induktivní postupy práce a skupinové práce. Škola úzce spolupracuje s místními umělci, kteří jsou taky součástí vzdělávacího procesu.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Prožitková a projektová výuka je na škole velmi populární a používá se ve všech předmětech a ročnících. Škola používá induktivní postupy, žáci si hledají a zpracovávají informace sami nebo ve skupinkách,  a tímto způsobem získávají většinu svých znalostí. Knihy jsou využívány jen minimálně.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>
              <a:cs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779" y="162747"/>
            <a:ext cx="27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61" y="3219282"/>
            <a:ext cx="2471536" cy="329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37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76458" y="518387"/>
            <a:ext cx="85311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Inspirace pro naši praxi</a:t>
            </a:r>
          </a:p>
          <a:p>
            <a:endParaRPr lang="cs-C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spolupráce rodiny se školou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přirozená integrace dětí s OMJ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projektové a prožitkové vyučování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používání demonstračních metod a reálných pomůcek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neklást důraz na práci s učebnicemi, ale učit se hrou a poznáváním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vedení žáků k samostatnosti a využití poznatků na základě vlastních zkušeností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pohyb dětí venku nejen o přestávce, ale i během výuky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klást důraz na kooperaci a socializaci žáků, zejména v době po pandemii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1714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xmlns="" id="{DA0CE27C-845E-488C-8DAA-0DD5AD468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23" y="527879"/>
            <a:ext cx="4533152" cy="905158"/>
          </a:xfrm>
          <a:prstGeom prst="rect">
            <a:avLst/>
          </a:prstGeom>
        </p:spPr>
      </p:pic>
      <p:pic>
        <p:nvPicPr>
          <p:cNvPr id="5" name="Obrázek 7" descr="Obsah obrázku text&#10;&#10;Popis byl vytvořen automaticky">
            <a:extLst>
              <a:ext uri="{FF2B5EF4-FFF2-40B4-BE49-F238E27FC236}">
                <a16:creationId xmlns:a16="http://schemas.microsoft.com/office/drawing/2014/main" xmlns="" id="{9647C87E-5B22-465D-8CD8-FA0136643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97" y="359021"/>
            <a:ext cx="1074016" cy="1074016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B415844A-36DB-46DC-97E0-1C7B9CF70DE4}"/>
              </a:ext>
            </a:extLst>
          </p:cNvPr>
          <p:cNvSpPr txBox="1"/>
          <p:nvPr/>
        </p:nvSpPr>
        <p:spPr>
          <a:xfrm>
            <a:off x="1835394" y="1608837"/>
            <a:ext cx="833730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OP PPR, Základní škola s RVJ Bronzová, Inkluze v ZŠ Bronzová II.</a:t>
            </a:r>
          </a:p>
          <a:p>
            <a:endParaRPr lang="cs-CZ" sz="2400" b="1" dirty="0"/>
          </a:p>
          <a:p>
            <a:pPr algn="ctr"/>
            <a:r>
              <a:rPr lang="cs-CZ" sz="3600" b="1" dirty="0"/>
              <a:t>ŠPANĚLSKO</a:t>
            </a:r>
          </a:p>
          <a:p>
            <a:pPr algn="ctr"/>
            <a:r>
              <a:rPr lang="cs-CZ" sz="2400" dirty="0"/>
              <a:t>6.6. – 9. 6. 2022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/>
              <a:t>Mgr. Dagmar </a:t>
            </a:r>
            <a:r>
              <a:rPr lang="cs-CZ" sz="2400" dirty="0" err="1"/>
              <a:t>Lópezová</a:t>
            </a:r>
            <a:endParaRPr lang="cs-CZ" sz="2400" dirty="0"/>
          </a:p>
          <a:p>
            <a:pPr algn="ctr"/>
            <a:r>
              <a:rPr lang="cs-CZ" sz="2400" dirty="0"/>
              <a:t>Mgr. Lucia </a:t>
            </a:r>
            <a:r>
              <a:rPr lang="cs-CZ" sz="2400" dirty="0" err="1"/>
              <a:t>Birková</a:t>
            </a:r>
            <a:endParaRPr lang="cs-CZ" sz="2400" dirty="0"/>
          </a:p>
          <a:p>
            <a:pPr algn="ctr"/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Málaga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Španělsko</a:t>
            </a:r>
            <a:endParaRPr lang="cs-CZ" sz="2400" dirty="0"/>
          </a:p>
          <a:p>
            <a:pPr algn="ctr"/>
            <a:endParaRPr lang="cs-CZ" sz="2400" dirty="0"/>
          </a:p>
          <a:p>
            <a:pPr algn="ctr"/>
            <a:endParaRPr lang="cs-CZ" sz="2400" dirty="0"/>
          </a:p>
          <a:p>
            <a:pPr algn="ctr"/>
            <a:r>
              <a:rPr lang="cs-CZ" sz="2400" b="1" dirty="0"/>
              <a:t>DĚKUJEME ZA POZORNOST</a:t>
            </a:r>
          </a:p>
          <a:p>
            <a:pPr algn="ctr"/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5100414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344</Words>
  <Application>Microsoft Office PowerPoint</Application>
  <PresentationFormat>Vlastní</PresentationFormat>
  <Paragraphs>134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Iveta Wintrová</dc:creator>
  <cp:lastModifiedBy>3PAD</cp:lastModifiedBy>
  <cp:revision>27</cp:revision>
  <dcterms:created xsi:type="dcterms:W3CDTF">2021-12-05T13:57:06Z</dcterms:created>
  <dcterms:modified xsi:type="dcterms:W3CDTF">2022-06-29T07:31:35Z</dcterms:modified>
</cp:coreProperties>
</file>